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68" r:id="rId2"/>
    <p:sldId id="269" r:id="rId3"/>
    <p:sldId id="278" r:id="rId4"/>
    <p:sldId id="257" r:id="rId5"/>
    <p:sldId id="270" r:id="rId6"/>
    <p:sldId id="281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5" r:id="rId16"/>
    <p:sldId id="296" r:id="rId17"/>
    <p:sldId id="298" r:id="rId18"/>
    <p:sldId id="299" r:id="rId19"/>
    <p:sldId id="300" r:id="rId20"/>
    <p:sldId id="271" r:id="rId21"/>
    <p:sldId id="294" r:id="rId22"/>
    <p:sldId id="279" r:id="rId23"/>
    <p:sldId id="276" r:id="rId24"/>
  </p:sldIdLst>
  <p:sldSz cx="9144000" cy="5715000" type="screen16x10"/>
  <p:notesSz cx="6858000" cy="9144000"/>
  <p:embeddedFontLst>
    <p:embeddedFont>
      <p:font typeface="Georgia" panose="02040502050405020303" pitchFamily="18" charset="0"/>
      <p:regular r:id="rId27"/>
      <p:bold r:id="rId28"/>
      <p:italic r:id="rId29"/>
      <p:boldItalic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99DE"/>
    <a:srgbClr val="71C3FC"/>
    <a:srgbClr val="1B1B77"/>
    <a:srgbClr val="000099"/>
    <a:srgbClr val="669BA6"/>
    <a:srgbClr val="0A0606"/>
    <a:srgbClr val="A68366"/>
    <a:srgbClr val="B79B83"/>
    <a:srgbClr val="382524"/>
    <a:srgbClr val="D49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5" autoAdjust="0"/>
    <p:restoredTop sz="94660"/>
  </p:normalViewPr>
  <p:slideViewPr>
    <p:cSldViewPr>
      <p:cViewPr varScale="1">
        <p:scale>
          <a:sx n="114" d="100"/>
          <a:sy n="114" d="100"/>
        </p:scale>
        <p:origin x="126" y="264"/>
      </p:cViewPr>
      <p:guideLst>
        <p:guide orient="horz" pos="180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80" d="100"/>
          <a:sy n="80" d="100"/>
        </p:scale>
        <p:origin x="162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4D163C-A226-4650-8B25-A14507D0B2A1}" type="datetimeFigureOut">
              <a:rPr lang="ko-KR" altLang="en-US" smtClean="0"/>
              <a:t>2015-06-22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01F316-2EB4-4E77-ABCE-CB1C55A15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3953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BE7BE8-D0E6-4AB2-9BEE-653011863F38}" type="datetimeFigureOut">
              <a:rPr lang="ko-KR" altLang="en-US" smtClean="0"/>
              <a:t>2015-06-22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C1DDB-432A-4C6A-A205-A0E8F80A4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64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2716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514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942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5101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9874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2033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5129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7568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981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3617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700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3921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3289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863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8661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906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302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76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00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836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C1DDB-432A-4C6A-A205-A0E8F80A4EE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970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>
          <a:gsLst>
            <a:gs pos="0">
              <a:srgbClr val="0070C0">
                <a:lumMod val="51000"/>
                <a:lumOff val="49000"/>
              </a:srgbClr>
            </a:gs>
            <a:gs pos="100000">
              <a:srgbClr val="0070C0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2627784" y="1915096"/>
            <a:ext cx="4004175" cy="1819402"/>
            <a:chOff x="2656057" y="1839563"/>
            <a:chExt cx="4004175" cy="1819402"/>
          </a:xfrm>
        </p:grpSpPr>
        <p:cxnSp>
          <p:nvCxnSpPr>
            <p:cNvPr id="7" name="직선 연결선 6"/>
            <p:cNvCxnSpPr/>
            <p:nvPr userDrawn="1"/>
          </p:nvCxnSpPr>
          <p:spPr>
            <a:xfrm>
              <a:off x="2656057" y="2125453"/>
              <a:ext cx="3572127" cy="0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 userDrawn="1"/>
          </p:nvCxnSpPr>
          <p:spPr>
            <a:xfrm>
              <a:off x="3088105" y="3446018"/>
              <a:ext cx="3572127" cy="0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 userDrawn="1"/>
          </p:nvCxnSpPr>
          <p:spPr>
            <a:xfrm>
              <a:off x="6256760" y="2675622"/>
              <a:ext cx="0" cy="967468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 userDrawn="1"/>
          </p:nvCxnSpPr>
          <p:spPr>
            <a:xfrm>
              <a:off x="3016097" y="1839563"/>
              <a:ext cx="3641" cy="1400956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 userDrawn="1"/>
          </p:nvSpPr>
          <p:spPr>
            <a:xfrm>
              <a:off x="3563953" y="3449439"/>
              <a:ext cx="2072640" cy="209526"/>
            </a:xfrm>
            <a:prstGeom prst="roundRect">
              <a:avLst/>
            </a:prstGeom>
            <a:solidFill>
              <a:schemeClr val="bg1"/>
            </a:solidFill>
          </p:spPr>
          <p:txBody>
            <a:bodyPr wrap="square" rtlCol="0" anchor="ctr">
              <a:noAutofit/>
            </a:bodyPr>
            <a:lstStyle/>
            <a:p>
              <a:pPr algn="ctr"/>
              <a:endParaRPr lang="ko-KR" altLang="en-US" sz="1200" spc="-150" dirty="0">
                <a:gradFill flip="none" rotWithShape="1">
                  <a:gsLst>
                    <a:gs pos="0">
                      <a:srgbClr val="0070C0">
                        <a:lumMod val="84000"/>
                        <a:lumOff val="16000"/>
                      </a:srgbClr>
                    </a:gs>
                    <a:gs pos="100000">
                      <a:schemeClr val="bg2">
                        <a:lumMod val="76000"/>
                      </a:schemeClr>
                    </a:gs>
                  </a:gsLst>
                  <a:lin ang="0" scaled="1"/>
                  <a:tileRect/>
                </a:gradFill>
                <a:latin typeface="+mn-ea"/>
                <a:ea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 flipV="1">
            <a:off x="-1612" y="0"/>
            <a:ext cx="4573612" cy="5881836"/>
          </a:xfrm>
          <a:prstGeom prst="rect">
            <a:avLst/>
          </a:prstGeom>
          <a:gradFill flip="none" rotWithShape="1">
            <a:gsLst>
              <a:gs pos="0">
                <a:srgbClr val="0070C0">
                  <a:lumMod val="75000"/>
                  <a:lumOff val="25000"/>
                </a:srgbClr>
              </a:gs>
              <a:gs pos="100000">
                <a:srgbClr val="0070C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19" name="그룹 18"/>
          <p:cNvGrpSpPr/>
          <p:nvPr userDrawn="1"/>
        </p:nvGrpSpPr>
        <p:grpSpPr>
          <a:xfrm>
            <a:off x="398292" y="2216904"/>
            <a:ext cx="3735145" cy="1320052"/>
            <a:chOff x="398198" y="2216904"/>
            <a:chExt cx="3735145" cy="1320052"/>
          </a:xfrm>
        </p:grpSpPr>
        <p:cxnSp>
          <p:nvCxnSpPr>
            <p:cNvPr id="7" name="직선 연결선 6"/>
            <p:cNvCxnSpPr/>
            <p:nvPr userDrawn="1"/>
          </p:nvCxnSpPr>
          <p:spPr>
            <a:xfrm>
              <a:off x="398198" y="2478074"/>
              <a:ext cx="3526393" cy="0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그룹 17"/>
            <p:cNvGrpSpPr/>
            <p:nvPr userDrawn="1"/>
          </p:nvGrpSpPr>
          <p:grpSpPr>
            <a:xfrm>
              <a:off x="558965" y="2940918"/>
              <a:ext cx="3574378" cy="596038"/>
              <a:chOff x="658771" y="2940918"/>
              <a:chExt cx="3574378" cy="596038"/>
            </a:xfrm>
          </p:grpSpPr>
          <p:cxnSp>
            <p:nvCxnSpPr>
              <p:cNvPr id="8" name="직선 연결선 7"/>
              <p:cNvCxnSpPr/>
              <p:nvPr userDrawn="1"/>
            </p:nvCxnSpPr>
            <p:spPr>
              <a:xfrm>
                <a:off x="658771" y="3240847"/>
                <a:ext cx="3574378" cy="0"/>
              </a:xfrm>
              <a:prstGeom prst="line">
                <a:avLst/>
              </a:prstGeom>
              <a:ln w="15875" cap="rnd">
                <a:solidFill>
                  <a:schemeClr val="bg1">
                    <a:lumMod val="95000"/>
                    <a:alpha val="9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/>
              <p:cNvCxnSpPr/>
              <p:nvPr userDrawn="1"/>
            </p:nvCxnSpPr>
            <p:spPr>
              <a:xfrm>
                <a:off x="4100181" y="2940918"/>
                <a:ext cx="0" cy="596038"/>
              </a:xfrm>
              <a:prstGeom prst="line">
                <a:avLst/>
              </a:prstGeom>
              <a:ln w="15875" cap="rnd">
                <a:solidFill>
                  <a:schemeClr val="bg1">
                    <a:lumMod val="95000"/>
                    <a:alpha val="9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직선 연결선 9"/>
            <p:cNvCxnSpPr/>
            <p:nvPr userDrawn="1"/>
          </p:nvCxnSpPr>
          <p:spPr>
            <a:xfrm>
              <a:off x="499781" y="2216904"/>
              <a:ext cx="1682" cy="863100"/>
            </a:xfrm>
            <a:prstGeom prst="line">
              <a:avLst/>
            </a:prstGeom>
            <a:ln w="15875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21468706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 flipV="1">
            <a:off x="-1612" y="0"/>
            <a:ext cx="9145612" cy="522846"/>
          </a:xfrm>
          <a:prstGeom prst="rect">
            <a:avLst/>
          </a:prstGeom>
          <a:gradFill flip="none" rotWithShape="1">
            <a:gsLst>
              <a:gs pos="0">
                <a:srgbClr val="0070C0">
                  <a:lumMod val="43000"/>
                  <a:lumOff val="57000"/>
                </a:srgbClr>
              </a:gs>
              <a:gs pos="100000">
                <a:srgbClr val="0070C0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13" name="그룹 12"/>
          <p:cNvGrpSpPr/>
          <p:nvPr userDrawn="1"/>
        </p:nvGrpSpPr>
        <p:grpSpPr>
          <a:xfrm>
            <a:off x="36513" y="35237"/>
            <a:ext cx="1500982" cy="455302"/>
            <a:chOff x="2628451" y="1664071"/>
            <a:chExt cx="4352776" cy="2097170"/>
          </a:xfrm>
        </p:grpSpPr>
        <p:cxnSp>
          <p:nvCxnSpPr>
            <p:cNvPr id="14" name="직선 연결선 13"/>
            <p:cNvCxnSpPr/>
            <p:nvPr userDrawn="1"/>
          </p:nvCxnSpPr>
          <p:spPr>
            <a:xfrm>
              <a:off x="2628451" y="1787482"/>
              <a:ext cx="3572126" cy="0"/>
            </a:xfrm>
            <a:prstGeom prst="line">
              <a:avLst/>
            </a:prstGeom>
            <a:ln w="12700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 userDrawn="1"/>
          </p:nvCxnSpPr>
          <p:spPr>
            <a:xfrm>
              <a:off x="3409101" y="3621510"/>
              <a:ext cx="3572126" cy="0"/>
            </a:xfrm>
            <a:prstGeom prst="line">
              <a:avLst/>
            </a:prstGeom>
            <a:ln w="12700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 userDrawn="1"/>
          </p:nvCxnSpPr>
          <p:spPr>
            <a:xfrm>
              <a:off x="6892711" y="2793774"/>
              <a:ext cx="0" cy="967467"/>
            </a:xfrm>
            <a:prstGeom prst="line">
              <a:avLst/>
            </a:prstGeom>
            <a:ln w="12700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 userDrawn="1"/>
          </p:nvCxnSpPr>
          <p:spPr>
            <a:xfrm>
              <a:off x="2711683" y="1664071"/>
              <a:ext cx="3639" cy="1400957"/>
            </a:xfrm>
            <a:prstGeom prst="line">
              <a:avLst/>
            </a:prstGeom>
            <a:ln w="12700" cap="rnd">
              <a:solidFill>
                <a:schemeClr val="bg1">
                  <a:lumMod val="95000"/>
                  <a:alpha val="9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/>
          <p:cNvSpPr/>
          <p:nvPr userDrawn="1"/>
        </p:nvSpPr>
        <p:spPr>
          <a:xfrm>
            <a:off x="273713" y="5494983"/>
            <a:ext cx="352229" cy="153888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l"/>
            <a:r>
              <a:rPr lang="en-US" altLang="ko-KR" sz="1000" spc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/ 32</a:t>
            </a:r>
            <a:endParaRPr lang="ko-KR" altLang="en-US" sz="900" spc="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1611" y="5410729"/>
            <a:ext cx="377532" cy="304271"/>
          </a:xfrm>
        </p:spPr>
        <p:txBody>
          <a:bodyPr/>
          <a:lstStyle>
            <a:lvl1pPr algn="r">
              <a:defRPr>
                <a:solidFill>
                  <a:srgbClr val="3899DE"/>
                </a:solidFill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90" y="3643473"/>
            <a:ext cx="6512511" cy="9525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5143500"/>
            <a:ext cx="2514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11D4753F-750D-491F-89A1-8C4D7779A83A}" type="datetimeFigureOut">
              <a:rPr lang="ko-KR" altLang="en-US" smtClean="0"/>
              <a:pPr/>
              <a:t>2015-06-22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5" y="5137754"/>
            <a:ext cx="3352801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5143500"/>
            <a:ext cx="18288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7DFE456D-6E63-4A2C-94BF-E742D4CF930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1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0" i="0" kern="1200">
          <a:solidFill>
            <a:schemeClr val="bg1">
              <a:lumMod val="75000"/>
            </a:schemeClr>
          </a:solidFill>
          <a:effectLst>
            <a:reflection blurRad="6350" stA="55000" endA="300" endPos="45500" dir="5400000" sy="-100000" algn="bl" rotWithShape="0"/>
          </a:effectLst>
          <a:latin typeface="+mn-ea"/>
          <a:ea typeface="+mn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1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70C0">
                <a:lumMod val="51000"/>
                <a:lumOff val="49000"/>
              </a:srgbClr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2979420" y="2333366"/>
            <a:ext cx="3248764" cy="853605"/>
            <a:chOff x="3397821" y="2173346"/>
            <a:chExt cx="2989972" cy="853605"/>
          </a:xfrm>
        </p:grpSpPr>
        <p:sp>
          <p:nvSpPr>
            <p:cNvPr id="2" name="TextBox 1"/>
            <p:cNvSpPr txBox="1"/>
            <p:nvPr/>
          </p:nvSpPr>
          <p:spPr>
            <a:xfrm>
              <a:off x="3463371" y="2442176"/>
              <a:ext cx="29244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3200" b="1" spc="-150" dirty="0" smtClean="0">
                  <a:solidFill>
                    <a:schemeClr val="bg1"/>
                  </a:solidFill>
                  <a:latin typeface="+mj-ea"/>
                  <a:ea typeface="+mj-ea"/>
                </a:rPr>
                <a:t>4 SCORE BINGO</a:t>
              </a:r>
              <a:endParaRPr lang="ko-KR" altLang="en-US" sz="3200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397821" y="2173346"/>
              <a:ext cx="19092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1600" spc="-150" dirty="0" smtClean="0">
                  <a:gradFill flip="none" rotWithShape="1">
                    <a:gsLst>
                      <a:gs pos="0">
                        <a:schemeClr val="bg1">
                          <a:lumMod val="95000"/>
                        </a:schemeClr>
                      </a:gs>
                      <a:gs pos="100000">
                        <a:schemeClr val="bg1">
                          <a:lumMod val="85000"/>
                        </a:schemeClr>
                      </a:gs>
                    </a:gsLst>
                    <a:lin ang="0" scaled="1"/>
                    <a:tileRect/>
                  </a:gradFill>
                  <a:latin typeface="+mj-ea"/>
                  <a:ea typeface="+mj-ea"/>
                </a:rPr>
                <a:t>JAVA PROJECT</a:t>
              </a:r>
              <a:endParaRPr lang="ko-KR" altLang="en-US" sz="1600" spc="-150" dirty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  <a:ea typeface="+mj-ea"/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4352166" y="3473458"/>
            <a:ext cx="432048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dist"/>
            <a:r>
              <a:rPr lang="en-US" altLang="ko-KR" sz="1400" b="1" spc="-300" dirty="0" smtClean="0">
                <a:gradFill flip="none" rotWithShape="1">
                  <a:gsLst>
                    <a:gs pos="0">
                      <a:srgbClr val="0070C0">
                        <a:lumMod val="84000"/>
                        <a:lumOff val="16000"/>
                      </a:srgbClr>
                    </a:gs>
                    <a:gs pos="100000">
                      <a:schemeClr val="bg2">
                        <a:lumMod val="76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8</a:t>
            </a:r>
            <a:r>
              <a:rPr lang="ko-KR" altLang="en-US" sz="1400" b="1" spc="-300" dirty="0" smtClean="0">
                <a:gradFill flip="none" rotWithShape="1">
                  <a:gsLst>
                    <a:gs pos="0">
                      <a:srgbClr val="0070C0">
                        <a:lumMod val="84000"/>
                        <a:lumOff val="16000"/>
                      </a:srgbClr>
                    </a:gs>
                    <a:gs pos="100000">
                      <a:schemeClr val="bg2">
                        <a:lumMod val="76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조</a:t>
            </a:r>
            <a:endParaRPr lang="ko-KR" altLang="en-US" sz="1400" b="1" spc="-300" dirty="0">
              <a:gradFill flip="none" rotWithShape="1">
                <a:gsLst>
                  <a:gs pos="0">
                    <a:srgbClr val="0070C0">
                      <a:lumMod val="84000"/>
                      <a:lumOff val="16000"/>
                    </a:srgbClr>
                  </a:gs>
                  <a:gs pos="100000">
                    <a:schemeClr val="bg2">
                      <a:lumMod val="76000"/>
                    </a:schemeClr>
                  </a:gs>
                </a:gsLst>
                <a:lin ang="0" scaled="1"/>
                <a:tileRect/>
              </a:gradFill>
              <a:latin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159158" y="3811695"/>
            <a:ext cx="4818064" cy="7386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dist"/>
            <a:r>
              <a:rPr lang="en-US" altLang="ko-KR" sz="1400" spc="-300" dirty="0" smtClean="0">
                <a:solidFill>
                  <a:schemeClr val="bg1"/>
                </a:solidFill>
                <a:latin typeface="+mn-ea"/>
              </a:rPr>
              <a:t>20081637 </a:t>
            </a:r>
            <a:r>
              <a:rPr lang="ko-KR" altLang="en-US" sz="1400" spc="-300" dirty="0" smtClean="0">
                <a:solidFill>
                  <a:schemeClr val="bg1"/>
                </a:solidFill>
                <a:latin typeface="+mn-ea"/>
              </a:rPr>
              <a:t>정윤석</a:t>
            </a:r>
            <a:r>
              <a:rPr lang="en-US" altLang="ko-KR" sz="1400" spc="-300" dirty="0" smtClean="0">
                <a:solidFill>
                  <a:schemeClr val="bg1"/>
                </a:solidFill>
                <a:latin typeface="+mn-ea"/>
              </a:rPr>
              <a:t>   20111634 </a:t>
            </a:r>
            <a:r>
              <a:rPr lang="ko-KR" altLang="en-US" sz="1400" spc="-300" dirty="0" smtClean="0">
                <a:solidFill>
                  <a:schemeClr val="bg1"/>
                </a:solidFill>
                <a:latin typeface="+mn-ea"/>
              </a:rPr>
              <a:t>신상규</a:t>
            </a:r>
            <a:endParaRPr lang="en-US" altLang="ko-KR" sz="1400" spc="-300" dirty="0" smtClean="0">
              <a:solidFill>
                <a:schemeClr val="bg1"/>
              </a:solidFill>
              <a:latin typeface="+mn-ea"/>
            </a:endParaRPr>
          </a:p>
          <a:p>
            <a:pPr algn="dist"/>
            <a:r>
              <a:rPr lang="en-US" altLang="ko-KR" sz="1400" spc="-300" dirty="0" smtClean="0">
                <a:solidFill>
                  <a:schemeClr val="bg1"/>
                </a:solidFill>
                <a:latin typeface="+mn-ea"/>
              </a:rPr>
              <a:t>20131582 </a:t>
            </a:r>
            <a:r>
              <a:rPr lang="ko-KR" altLang="en-US" sz="1400" spc="-300" dirty="0" smtClean="0">
                <a:solidFill>
                  <a:schemeClr val="bg1"/>
                </a:solidFill>
                <a:latin typeface="+mn-ea"/>
              </a:rPr>
              <a:t>이</a:t>
            </a:r>
            <a:r>
              <a:rPr lang="en-US" altLang="ko-KR" sz="1400" spc="-3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400" spc="-300" dirty="0" smtClean="0">
                <a:solidFill>
                  <a:schemeClr val="bg1"/>
                </a:solidFill>
                <a:latin typeface="+mn-ea"/>
              </a:rPr>
              <a:t>건   </a:t>
            </a:r>
            <a:r>
              <a:rPr lang="en-US" altLang="ko-KR" sz="1400" spc="-300" dirty="0" smtClean="0">
                <a:solidFill>
                  <a:schemeClr val="bg1"/>
                </a:solidFill>
                <a:latin typeface="+mn-ea"/>
              </a:rPr>
              <a:t>20141500 </a:t>
            </a:r>
            <a:r>
              <a:rPr lang="ko-KR" altLang="en-US" sz="1400" spc="-300" dirty="0" smtClean="0">
                <a:solidFill>
                  <a:schemeClr val="bg1"/>
                </a:solidFill>
                <a:latin typeface="+mn-ea"/>
              </a:rPr>
              <a:t>권태국</a:t>
            </a:r>
            <a:endParaRPr lang="en-US" altLang="ko-KR" sz="1400" spc="-300" dirty="0" smtClean="0">
              <a:solidFill>
                <a:schemeClr val="bg1"/>
              </a:solidFill>
              <a:latin typeface="+mn-ea"/>
            </a:endParaRPr>
          </a:p>
          <a:p>
            <a:pPr algn="dist"/>
            <a:endParaRPr lang="ko-KR" altLang="en-US" sz="1400" spc="-3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2130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10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2252390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3-2 GAME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dirty="0"/>
              <a:t>게임 시작화면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Shadow()</a:t>
            </a:r>
            <a:r>
              <a:rPr lang="ko-KR" altLang="en-US" sz="1400" dirty="0"/>
              <a:t>함수 구현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819012"/>
            <a:ext cx="4320000" cy="42656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520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11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2252390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3-3 GAME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dirty="0"/>
              <a:t>게임 중간 화면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dirty="0"/>
              <a:t>상대방이 놓기를 기다림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819012"/>
            <a:ext cx="4320000" cy="42872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841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12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2252390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4 VICTORY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dirty="0"/>
              <a:t>이긴 사람에 맞춰서 승리 출력</a:t>
            </a:r>
            <a:endParaRPr lang="en-US" altLang="ko-KR" sz="14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959136"/>
            <a:ext cx="4320000" cy="42763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836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13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2252390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5 VICTORY </a:t>
            </a:r>
            <a:r>
              <a:rPr lang="ko-KR" altLang="en-US" sz="1400" dirty="0"/>
              <a:t>후 화면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dirty="0"/>
              <a:t>다시 </a:t>
            </a:r>
            <a:r>
              <a:rPr lang="en-US" altLang="ko-KR" sz="1400" dirty="0"/>
              <a:t>READY</a:t>
            </a:r>
            <a:r>
              <a:rPr lang="ko-KR" altLang="en-US" sz="1400" dirty="0"/>
              <a:t>와 </a:t>
            </a:r>
            <a:r>
              <a:rPr lang="en-US" altLang="ko-KR" sz="1400" dirty="0"/>
              <a:t>EXIT </a:t>
            </a:r>
            <a:r>
              <a:rPr lang="ko-KR" altLang="en-US" sz="1400" dirty="0"/>
              <a:t>버튼 기능 구현</a:t>
            </a:r>
            <a:endParaRPr lang="en-US" altLang="ko-KR" sz="1400" dirty="0"/>
          </a:p>
        </p:txBody>
      </p:sp>
      <p:pic>
        <p:nvPicPr>
          <p:cNvPr id="7" name="내용 개체 틀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8" y="819012"/>
            <a:ext cx="4320000" cy="42482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212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14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2252390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6 EXIT 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EXIT ROOM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839600"/>
            <a:ext cx="4320000" cy="42434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7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15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79825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네트워크기능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-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개요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7155" y="1201316"/>
            <a:ext cx="828092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-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게임은 </a:t>
            </a:r>
            <a:r>
              <a:rPr lang="ko-KR" altLang="en-US" sz="1400" dirty="0"/>
              <a:t>온라인으로 진행되며 실시간으로 </a:t>
            </a:r>
            <a:r>
              <a:rPr lang="ko-KR" altLang="en-US" sz="1400" dirty="0" smtClean="0"/>
              <a:t>서버에 </a:t>
            </a:r>
            <a:r>
              <a:rPr lang="ko-KR" altLang="en-US" sz="1400" dirty="0"/>
              <a:t>연결된 사용자와 대결을 할 수 있다</a:t>
            </a:r>
            <a:r>
              <a:rPr lang="en-US" altLang="ko-KR" sz="1400" dirty="0" smtClean="0"/>
              <a:t>.</a:t>
            </a:r>
          </a:p>
          <a:p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프로그램은 </a:t>
            </a:r>
            <a:r>
              <a:rPr lang="ko-KR" altLang="en-US" sz="1400" dirty="0"/>
              <a:t>서버와 클라이언트로 나뉘고</a:t>
            </a:r>
            <a:r>
              <a:rPr lang="en-US" altLang="ko-KR" sz="1400" dirty="0"/>
              <a:t>, </a:t>
            </a:r>
            <a:r>
              <a:rPr lang="ko-KR" altLang="en-US" sz="1400" dirty="0"/>
              <a:t>한 개의 서버에 여러 개의 클라이언트가 접속할 수 있다</a:t>
            </a:r>
            <a:r>
              <a:rPr lang="en-US" altLang="ko-KR" sz="1400" dirty="0" smtClean="0"/>
              <a:t>.</a:t>
            </a:r>
          </a:p>
          <a:p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en-US" altLang="ko-KR" sz="1400" dirty="0" smtClean="0"/>
              <a:t> IP</a:t>
            </a:r>
            <a:r>
              <a:rPr lang="ko-KR" altLang="en-US" sz="1400" dirty="0" smtClean="0"/>
              <a:t>프로토콜을 기반으로서 연결지향적</a:t>
            </a:r>
            <a:r>
              <a:rPr lang="en-US" altLang="ko-KR" sz="1400" dirty="0" smtClean="0"/>
              <a:t>(TCP)</a:t>
            </a:r>
            <a:r>
              <a:rPr lang="ko-KR" altLang="en-US" sz="1400" dirty="0" smtClean="0"/>
              <a:t> 소켓을 사용하고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자체 개발한 어플리케이션 단 프로토콜을 사용하여 정보를 주고받는다</a:t>
            </a:r>
            <a:r>
              <a:rPr lang="en-US" altLang="ko-KR" sz="1400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038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16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79825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네트워크기능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-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프로토콜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9512" y="1057300"/>
            <a:ext cx="813690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게임을 네트워크 단에서 구현하기 위해서는 </a:t>
            </a:r>
            <a:r>
              <a:rPr lang="en-US" altLang="ko-KR" sz="1400" dirty="0"/>
              <a:t>OSI layer 7 </a:t>
            </a:r>
            <a:r>
              <a:rPr lang="ko-KR" altLang="en-US" sz="1400" dirty="0"/>
              <a:t>에 해당하는 프로토콜을 결정 해야 한다</a:t>
            </a:r>
            <a:r>
              <a:rPr lang="en-US" altLang="ko-KR" sz="1400" dirty="0"/>
              <a:t>. </a:t>
            </a:r>
            <a:r>
              <a:rPr lang="ko-KR" altLang="en-US" sz="1400" dirty="0"/>
              <a:t>대표적으로 </a:t>
            </a:r>
            <a:r>
              <a:rPr lang="en-US" altLang="ko-KR" sz="1400" dirty="0"/>
              <a:t>http ftp </a:t>
            </a:r>
            <a:r>
              <a:rPr lang="ko-KR" altLang="en-US" sz="1400" dirty="0"/>
              <a:t>등이 있다</a:t>
            </a:r>
            <a:r>
              <a:rPr lang="en-US" altLang="ko-KR" sz="1400" dirty="0" smtClean="0"/>
              <a:t>.</a:t>
            </a:r>
            <a:endParaRPr lang="en-US" altLang="ko-KR" sz="1400" dirty="0"/>
          </a:p>
          <a:p>
            <a:r>
              <a:rPr lang="ko-KR" altLang="en-US" sz="1400" dirty="0"/>
              <a:t>우리는 우리가 만드는 게임에 적합한 프로토콜을 </a:t>
            </a:r>
            <a:r>
              <a:rPr lang="ko-KR" altLang="en-US" sz="1400" dirty="0" smtClean="0"/>
              <a:t>직접 설계하여 </a:t>
            </a:r>
            <a:r>
              <a:rPr lang="ko-KR" altLang="en-US" sz="1400" dirty="0"/>
              <a:t>사용하였다</a:t>
            </a:r>
            <a:r>
              <a:rPr lang="en-US" altLang="ko-KR" sz="1400" dirty="0" smtClean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처음 </a:t>
            </a:r>
            <a:r>
              <a:rPr lang="en-US" altLang="ko-KR" sz="1400" dirty="0"/>
              <a:t>4 </a:t>
            </a:r>
            <a:r>
              <a:rPr lang="ko-KR" altLang="en-US" sz="1400" dirty="0"/>
              <a:t>바이트 </a:t>
            </a:r>
            <a:r>
              <a:rPr lang="en-US" altLang="ko-KR" sz="1400" dirty="0"/>
              <a:t>: </a:t>
            </a:r>
            <a:r>
              <a:rPr lang="ko-KR" altLang="en-US" sz="1400" dirty="0"/>
              <a:t>뒤에 올 </a:t>
            </a:r>
            <a:r>
              <a:rPr lang="en-US" altLang="ko-KR" sz="1400" dirty="0"/>
              <a:t>flag + data</a:t>
            </a:r>
            <a:r>
              <a:rPr lang="ko-KR" altLang="en-US" sz="1400" dirty="0"/>
              <a:t>의 </a:t>
            </a:r>
            <a:r>
              <a:rPr lang="en-US" altLang="ko-KR" sz="1400" dirty="0" smtClean="0"/>
              <a:t>size</a:t>
            </a:r>
            <a:endParaRPr lang="en-US" altLang="ko-KR" sz="1400" dirty="0"/>
          </a:p>
          <a:p>
            <a:r>
              <a:rPr lang="ko-KR" altLang="en-US" sz="1400" dirty="0"/>
              <a:t>그 다음 </a:t>
            </a:r>
            <a:r>
              <a:rPr lang="en-US" altLang="ko-KR" sz="1400" dirty="0"/>
              <a:t>4</a:t>
            </a:r>
            <a:r>
              <a:rPr lang="ko-KR" altLang="en-US" sz="1400" dirty="0"/>
              <a:t>바이트  </a:t>
            </a:r>
            <a:r>
              <a:rPr lang="en-US" altLang="ko-KR" sz="1400" dirty="0"/>
              <a:t>: packet flag (</a:t>
            </a:r>
            <a:r>
              <a:rPr lang="ko-KR" altLang="en-US" sz="1400" dirty="0"/>
              <a:t>어떤 역할을 하는 </a:t>
            </a:r>
            <a:r>
              <a:rPr lang="ko-KR" altLang="en-US" sz="1400" dirty="0" err="1"/>
              <a:t>패킷</a:t>
            </a:r>
            <a:r>
              <a:rPr lang="ko-KR" altLang="en-US" sz="1400" dirty="0"/>
              <a:t> 인지 식별하기 위한 </a:t>
            </a:r>
            <a:r>
              <a:rPr lang="ko-KR" altLang="en-US" sz="1400" dirty="0" err="1"/>
              <a:t>식별자</a:t>
            </a:r>
            <a:r>
              <a:rPr lang="en-US" altLang="ko-KR" sz="1400" dirty="0" smtClean="0"/>
              <a:t>)</a:t>
            </a:r>
            <a:endParaRPr lang="en-US" altLang="ko-KR" sz="1400" dirty="0"/>
          </a:p>
          <a:p>
            <a:r>
              <a:rPr lang="en-US" altLang="ko-KR" sz="1400" dirty="0"/>
              <a:t>Data : packet flag</a:t>
            </a:r>
            <a:r>
              <a:rPr lang="ko-KR" altLang="en-US" sz="1400" dirty="0"/>
              <a:t>에 따라 다르게 인식된다</a:t>
            </a:r>
            <a:r>
              <a:rPr lang="en-US" altLang="ko-KR" sz="1400" dirty="0"/>
              <a:t>. (‘</a:t>
            </a:r>
            <a:r>
              <a:rPr lang="ko-KR" altLang="en-US" sz="1400" dirty="0"/>
              <a:t>방 만들기</a:t>
            </a:r>
            <a:r>
              <a:rPr lang="en-US" altLang="ko-KR" sz="1400" dirty="0"/>
              <a:t>’ </a:t>
            </a:r>
            <a:r>
              <a:rPr lang="ko-KR" altLang="en-US" sz="1400" dirty="0" err="1"/>
              <a:t>패킷에서는</a:t>
            </a:r>
            <a:r>
              <a:rPr lang="ko-KR" altLang="en-US" sz="1400" dirty="0"/>
              <a:t> 방의 제목</a:t>
            </a:r>
            <a:r>
              <a:rPr lang="en-US" altLang="ko-KR" sz="1400" dirty="0"/>
              <a:t>, ‘</a:t>
            </a:r>
            <a:r>
              <a:rPr lang="ko-KR" altLang="en-US" sz="1400" dirty="0"/>
              <a:t>공 놓기</a:t>
            </a:r>
            <a:r>
              <a:rPr lang="en-US" altLang="ko-KR" sz="1400" dirty="0"/>
              <a:t>’ </a:t>
            </a:r>
            <a:r>
              <a:rPr lang="ko-KR" altLang="en-US" sz="1400" dirty="0" err="1"/>
              <a:t>패킷에서는</a:t>
            </a:r>
            <a:r>
              <a:rPr lang="ko-KR" altLang="en-US" sz="1400" dirty="0"/>
              <a:t> 공의 위치</a:t>
            </a:r>
            <a:r>
              <a:rPr lang="en-US" altLang="ko-KR" sz="1400" dirty="0"/>
              <a:t>)</a:t>
            </a:r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sz="12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2929508"/>
            <a:ext cx="3785408" cy="234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5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17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79825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네트워크기능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– Packet Flag - 1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7155" y="1201316"/>
            <a:ext cx="828092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--Player</a:t>
            </a:r>
            <a:r>
              <a:rPr lang="ko-KR" altLang="en-US" sz="1400" dirty="0"/>
              <a:t>가 로비</a:t>
            </a:r>
            <a:r>
              <a:rPr lang="en-US" altLang="ko-KR" sz="1400" dirty="0"/>
              <a:t>(</a:t>
            </a:r>
            <a:r>
              <a:rPr lang="ko-KR" altLang="en-US" sz="1400" dirty="0"/>
              <a:t>서버</a:t>
            </a:r>
            <a:r>
              <a:rPr lang="en-US" altLang="ko-KR" sz="1400" dirty="0"/>
              <a:t>)</a:t>
            </a:r>
            <a:r>
              <a:rPr lang="ko-KR" altLang="en-US" sz="1400" dirty="0"/>
              <a:t>에 입장하는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ENTER_LOBBY_REQ</a:t>
            </a:r>
          </a:p>
          <a:p>
            <a:r>
              <a:rPr lang="en-US" altLang="ko-KR" sz="1400" dirty="0"/>
              <a:t>ENTER_LOBBY_RES</a:t>
            </a:r>
          </a:p>
          <a:p>
            <a:endParaRPr lang="en-US" altLang="ko-KR" sz="1400" dirty="0"/>
          </a:p>
          <a:p>
            <a:r>
              <a:rPr lang="en-US" altLang="ko-KR" sz="1400" dirty="0"/>
              <a:t>--</a:t>
            </a:r>
            <a:r>
              <a:rPr lang="ko-KR" altLang="en-US" sz="1400" dirty="0"/>
              <a:t>서버에 접속 중인 </a:t>
            </a:r>
            <a:r>
              <a:rPr lang="en-US" altLang="ko-KR" sz="1400" dirty="0"/>
              <a:t>User </a:t>
            </a:r>
            <a:r>
              <a:rPr lang="ko-KR" altLang="en-US" sz="1400" dirty="0"/>
              <a:t>숫자를 가져오는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GET_USERNUM_REQ</a:t>
            </a:r>
          </a:p>
          <a:p>
            <a:r>
              <a:rPr lang="en-US" altLang="ko-KR" sz="1400" dirty="0"/>
              <a:t>GET_USERNUM_RES</a:t>
            </a:r>
            <a:br>
              <a:rPr lang="en-US" altLang="ko-KR" sz="1400" dirty="0"/>
            </a:br>
            <a:endParaRPr lang="en-US" altLang="ko-KR" sz="1400" dirty="0"/>
          </a:p>
          <a:p>
            <a:r>
              <a:rPr lang="en-US" altLang="ko-KR" sz="1400" dirty="0"/>
              <a:t>--</a:t>
            </a:r>
            <a:r>
              <a:rPr lang="ko-KR" altLang="en-US" sz="1400" dirty="0"/>
              <a:t>서버의 </a:t>
            </a:r>
            <a:r>
              <a:rPr lang="ko-KR" altLang="en-US" sz="1400" dirty="0" err="1"/>
              <a:t>게임방</a:t>
            </a:r>
            <a:r>
              <a:rPr lang="ko-KR" altLang="en-US" sz="1400" dirty="0"/>
              <a:t> 리스트를 가져오는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GET_ROOMLIST_REQ</a:t>
            </a:r>
          </a:p>
          <a:p>
            <a:r>
              <a:rPr lang="en-US" altLang="ko-KR" sz="1400" dirty="0"/>
              <a:t>GET_ROOMLIST_RES </a:t>
            </a:r>
            <a:br>
              <a:rPr lang="en-US" altLang="ko-KR" sz="1400" dirty="0"/>
            </a:b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--</a:t>
            </a:r>
            <a:r>
              <a:rPr lang="ko-KR" altLang="en-US" sz="1400" dirty="0"/>
              <a:t>게임 방을 만드는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MAKE_ROOM_REQ</a:t>
            </a:r>
          </a:p>
          <a:p>
            <a:r>
              <a:rPr lang="en-US" altLang="ko-KR" sz="1400" dirty="0"/>
              <a:t>MAKE_ROOM_RES</a:t>
            </a:r>
          </a:p>
          <a:p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--</a:t>
            </a:r>
            <a:r>
              <a:rPr lang="ko-KR" altLang="en-US" sz="1400" dirty="0"/>
              <a:t>게임 방에 들어가는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ENTER_ROOM_REQ</a:t>
            </a:r>
          </a:p>
          <a:p>
            <a:r>
              <a:rPr lang="en-US" altLang="ko-KR" sz="1400" dirty="0"/>
              <a:t>ENTER_ROOM_RES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0080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18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79825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네트워크기능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– Packet Flag - 2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7155" y="1201316"/>
            <a:ext cx="828092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--</a:t>
            </a:r>
            <a:r>
              <a:rPr lang="ko-KR" altLang="en-US" sz="1400" dirty="0"/>
              <a:t>게임 방에 다른 유저가 들어오기를 기다리는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WAIT_USER_REQ</a:t>
            </a:r>
          </a:p>
          <a:p>
            <a:r>
              <a:rPr lang="en-US" altLang="ko-KR" sz="1400" dirty="0"/>
              <a:t>WAIT_USER_RES</a:t>
            </a:r>
          </a:p>
          <a:p>
            <a:r>
              <a:rPr lang="en-US" altLang="ko-KR" sz="1400" dirty="0"/>
              <a:t>WAIT_USER_TIMEOVER_RES</a:t>
            </a:r>
          </a:p>
          <a:p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--</a:t>
            </a:r>
            <a:r>
              <a:rPr lang="ko-KR" altLang="en-US" sz="1400" dirty="0"/>
              <a:t>게임 방을 나가는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EXIT_ROOM_REQ</a:t>
            </a:r>
          </a:p>
          <a:p>
            <a:r>
              <a:rPr lang="en-US" altLang="ko-KR" sz="1400" dirty="0"/>
              <a:t>EXIT_ROOM_RES</a:t>
            </a:r>
            <a:br>
              <a:rPr lang="en-US" altLang="ko-KR" sz="1400" dirty="0"/>
            </a:br>
            <a:endParaRPr lang="en-US" altLang="ko-KR" sz="1400" dirty="0"/>
          </a:p>
          <a:p>
            <a:r>
              <a:rPr lang="en-US" altLang="ko-KR" sz="1400" dirty="0"/>
              <a:t>--</a:t>
            </a:r>
            <a:r>
              <a:rPr lang="ko-KR" altLang="en-US" sz="1400" dirty="0"/>
              <a:t>게임 </a:t>
            </a:r>
            <a:r>
              <a:rPr lang="ko-KR" altLang="en-US" sz="1400" dirty="0" err="1"/>
              <a:t>레디를</a:t>
            </a:r>
            <a:r>
              <a:rPr lang="ko-KR" altLang="en-US" sz="1400" dirty="0"/>
              <a:t> 하는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GAME_READY_REQ</a:t>
            </a:r>
          </a:p>
          <a:p>
            <a:r>
              <a:rPr lang="en-US" altLang="ko-KR" sz="1400" dirty="0"/>
              <a:t>GAME_READY_RES</a:t>
            </a:r>
          </a:p>
          <a:p>
            <a:r>
              <a:rPr lang="en-US" altLang="ko-KR" sz="1400" dirty="0"/>
              <a:t>GAME_READY_FAIL_RES</a:t>
            </a:r>
            <a:br>
              <a:rPr lang="en-US" altLang="ko-KR" sz="1400" dirty="0"/>
            </a:br>
            <a:endParaRPr lang="en-US" altLang="ko-KR" sz="1400" dirty="0"/>
          </a:p>
          <a:p>
            <a:r>
              <a:rPr lang="en-US" altLang="ko-KR" sz="1400" dirty="0"/>
              <a:t>--</a:t>
            </a:r>
            <a:r>
              <a:rPr lang="ko-KR" altLang="en-US" sz="1400" dirty="0"/>
              <a:t>게임 시작을 기다리는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WAIT_GAMESTART_REQ</a:t>
            </a:r>
          </a:p>
          <a:p>
            <a:r>
              <a:rPr lang="en-US" altLang="ko-KR" sz="1400" dirty="0"/>
              <a:t>WAIT_GAMESTART_RES</a:t>
            </a:r>
          </a:p>
          <a:p>
            <a:r>
              <a:rPr lang="en-US" altLang="ko-KR" sz="1400" dirty="0"/>
              <a:t>WAIT_GAMESTART_TIMEOVER_RES</a:t>
            </a:r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4697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19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79825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네트워크기능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– Packet Flag - 3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7155" y="1201316"/>
            <a:ext cx="828092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/>
            </a:r>
            <a:br>
              <a:rPr lang="ko-KR" altLang="en-US" sz="1400" dirty="0"/>
            </a:br>
            <a:r>
              <a:rPr lang="en-US" altLang="ko-KR" sz="1400" dirty="0"/>
              <a:t>--</a:t>
            </a:r>
            <a:r>
              <a:rPr lang="ko-KR" altLang="en-US" sz="1400" dirty="0"/>
              <a:t>게임에서 공을 놓는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DROP_BALL_REQ</a:t>
            </a:r>
          </a:p>
          <a:p>
            <a:r>
              <a:rPr lang="en-US" altLang="ko-KR" sz="1400" dirty="0"/>
              <a:t>DROP_BALL_RES</a:t>
            </a:r>
          </a:p>
          <a:p>
            <a:endParaRPr lang="en-US" altLang="ko-KR" sz="1400" dirty="0"/>
          </a:p>
          <a:p>
            <a:r>
              <a:rPr lang="en-US" altLang="ko-KR" sz="1400" dirty="0"/>
              <a:t>--</a:t>
            </a:r>
            <a:r>
              <a:rPr lang="ko-KR" altLang="en-US" sz="1400" dirty="0"/>
              <a:t>상대방이 공을 놓기를 기다리는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ENEMY_DROP_BALL_REQ</a:t>
            </a:r>
          </a:p>
          <a:p>
            <a:r>
              <a:rPr lang="en-US" altLang="ko-KR" sz="1400" dirty="0"/>
              <a:t>ENEMY_DROP_BALL_RES</a:t>
            </a:r>
          </a:p>
          <a:p>
            <a:r>
              <a:rPr lang="en-US" altLang="ko-KR" sz="1400" dirty="0"/>
              <a:t>ENEMY_DROP_BALL_TIMEOVER_RES</a:t>
            </a:r>
          </a:p>
          <a:p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--</a:t>
            </a:r>
            <a:r>
              <a:rPr lang="ko-KR" altLang="en-US" sz="1400"/>
              <a:t>상대방이 </a:t>
            </a:r>
            <a:r>
              <a:rPr lang="ko-KR" altLang="en-US" sz="1400" smtClean="0"/>
              <a:t>게임 방에서 </a:t>
            </a:r>
            <a:r>
              <a:rPr lang="ko-KR" altLang="en-US" sz="1400" dirty="0"/>
              <a:t>나가는 것에 대한 </a:t>
            </a:r>
            <a:r>
              <a:rPr lang="en-US" altLang="ko-KR" sz="1400" dirty="0"/>
              <a:t>Flag--</a:t>
            </a:r>
          </a:p>
          <a:p>
            <a:r>
              <a:rPr lang="en-US" altLang="ko-KR" sz="1400" dirty="0"/>
              <a:t>ENEMY_EXIT</a:t>
            </a:r>
            <a:endParaRPr lang="ko-KR" altLang="en-US" sz="1400" dirty="0"/>
          </a:p>
          <a:p>
            <a:endParaRPr lang="ko-KR" altLang="en-US" sz="1400" dirty="0"/>
          </a:p>
          <a:p>
            <a:r>
              <a:rPr lang="en-US" altLang="ko-KR" sz="1400" dirty="0"/>
              <a:t>--</a:t>
            </a:r>
            <a:r>
              <a:rPr lang="ko-KR" altLang="en-US" sz="1400" dirty="0"/>
              <a:t>잘못된 </a:t>
            </a:r>
            <a:r>
              <a:rPr lang="en-US" altLang="ko-KR" sz="1400" dirty="0"/>
              <a:t>request, response</a:t>
            </a:r>
            <a:r>
              <a:rPr lang="ko-KR" altLang="en-US" sz="1400" dirty="0"/>
              <a:t>라는 것을 의미하는 </a:t>
            </a:r>
            <a:r>
              <a:rPr lang="en-US" altLang="ko-KR" sz="1400" dirty="0"/>
              <a:t>Flag--</a:t>
            </a:r>
            <a:endParaRPr lang="ko-KR" altLang="en-US" sz="1400" dirty="0"/>
          </a:p>
          <a:p>
            <a:r>
              <a:rPr lang="en-US" altLang="ko-KR" sz="1400" dirty="0"/>
              <a:t>INVALID_REQ</a:t>
            </a:r>
            <a:endParaRPr lang="ko-KR" altLang="en-US" sz="1400" dirty="0"/>
          </a:p>
          <a:p>
            <a:r>
              <a:rPr lang="en-US" altLang="ko-KR" sz="1400" dirty="0"/>
              <a:t>INVALID_RES</a:t>
            </a:r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0561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023" y="2171581"/>
            <a:ext cx="22322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  <a:ea typeface="+mj-ea"/>
              </a:rPr>
              <a:t>4 SCORE BINGO</a:t>
            </a:r>
            <a:endParaRPr lang="ko-KR" altLang="en-US" sz="1200" spc="-150" dirty="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8800" y="2595890"/>
            <a:ext cx="3316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800" b="1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  <a:ea typeface="+mj-ea"/>
              </a:rPr>
              <a:t>INDEX</a:t>
            </a:r>
            <a:endParaRPr lang="ko-KR" altLang="en-US" sz="2800" spc="-150" dirty="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1"/>
                <a:tileRect/>
              </a:gradFill>
              <a:latin typeface="+mj-ea"/>
              <a:ea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63888" y="3310583"/>
            <a:ext cx="433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  <a:ea typeface="+mj-ea"/>
              </a:rPr>
              <a:t>8</a:t>
            </a:r>
            <a:r>
              <a:rPr lang="ko-KR" altLang="en-US" sz="12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  <a:ea typeface="+mj-ea"/>
              </a:rPr>
              <a:t>조</a:t>
            </a:r>
            <a:endParaRPr lang="ko-KR" altLang="en-US" sz="2400" spc="-150" dirty="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0" scaled="1"/>
                <a:tileRect/>
              </a:gradFill>
              <a:latin typeface="+mj-ea"/>
              <a:ea typeface="+mj-ea"/>
            </a:endParaRPr>
          </a:p>
        </p:txBody>
      </p:sp>
      <p:pic>
        <p:nvPicPr>
          <p:cNvPr id="5" name="Picture 4" descr="C:\Users\user\Desktop\imgres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874" y="460109"/>
            <a:ext cx="166230" cy="25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C:\Users\user\Desktop\imgres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874" y="1231293"/>
            <a:ext cx="166230" cy="25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user\Desktop\imgres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874" y="1917212"/>
            <a:ext cx="166230" cy="25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C:\Users\user\Desktop\imgres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874" y="2657884"/>
            <a:ext cx="166230" cy="25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5508104" y="121196"/>
            <a:ext cx="338309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spc="-150" dirty="0" smtClean="0">
                <a:latin typeface="+mn-ea"/>
              </a:rPr>
              <a:t>프로젝트 개요</a:t>
            </a:r>
            <a:endParaRPr lang="en-US" altLang="ko-KR" sz="2400" spc="-150" dirty="0" smtClean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2400" spc="-150" dirty="0" smtClean="0">
                <a:latin typeface="+mn-ea"/>
              </a:rPr>
              <a:t>게임소개 </a:t>
            </a:r>
            <a:endParaRPr lang="en-US" altLang="ko-KR" sz="2400" spc="-150" dirty="0" smtClean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2400" spc="-150" dirty="0" smtClean="0">
                <a:latin typeface="+mn-ea"/>
              </a:rPr>
              <a:t>구현 기능 </a:t>
            </a:r>
            <a:r>
              <a:rPr lang="en-US" altLang="ko-KR" sz="2400" spc="-150" dirty="0" smtClean="0">
                <a:latin typeface="+mn-ea"/>
              </a:rPr>
              <a:t>- </a:t>
            </a:r>
            <a:r>
              <a:rPr lang="ko-KR" altLang="en-US" sz="2400" spc="-150" dirty="0" smtClean="0">
                <a:latin typeface="+mn-ea"/>
              </a:rPr>
              <a:t>클라이언트</a:t>
            </a:r>
            <a:endParaRPr lang="en-US" altLang="ko-KR" sz="2400" spc="-150" dirty="0" smtClean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ko-KR" altLang="en-US" sz="2400" spc="-150" dirty="0">
                <a:latin typeface="+mn-ea"/>
              </a:rPr>
              <a:t>구현 기능 </a:t>
            </a:r>
            <a:r>
              <a:rPr lang="en-US" altLang="ko-KR" sz="2400" spc="-150" dirty="0" smtClean="0">
                <a:latin typeface="+mn-ea"/>
              </a:rPr>
              <a:t>– </a:t>
            </a:r>
            <a:r>
              <a:rPr lang="ko-KR" altLang="en-US" sz="2400" spc="-150" dirty="0" smtClean="0">
                <a:latin typeface="+mn-ea"/>
              </a:rPr>
              <a:t>서버</a:t>
            </a:r>
            <a:endParaRPr lang="en-US" altLang="ko-KR" sz="2400" spc="-15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2400" spc="-150" dirty="0" smtClean="0">
                <a:latin typeface="+mn-ea"/>
              </a:rPr>
              <a:t>Q&amp;A</a:t>
            </a:r>
          </a:p>
        </p:txBody>
      </p:sp>
      <p:pic>
        <p:nvPicPr>
          <p:cNvPr id="14" name="Picture 4" descr="C:\Users\user\Desktop\imgres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874" y="3398556"/>
            <a:ext cx="166230" cy="25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35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20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네트워크기능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– Server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모델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( </a:t>
            </a:r>
            <a:r>
              <a:rPr lang="en-US" altLang="ko-KR" sz="13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MultiThread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기반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)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034" y="959427"/>
            <a:ext cx="884993" cy="13681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10718" y="2373916"/>
            <a:ext cx="1413038" cy="257561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square" lIns="108000" rIns="108000" rtlCol="0" anchor="ctr">
            <a:noAutofit/>
          </a:bodyPr>
          <a:lstStyle/>
          <a:p>
            <a:pPr lvl="0" algn="ctr"/>
            <a:r>
              <a:rPr lang="en-US" altLang="ko-KR" sz="1050" b="1" dirty="0" err="1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GameServerClass</a:t>
            </a:r>
            <a:r>
              <a:rPr lang="en-US" altLang="ko-KR" sz="1050" b="1" dirty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endParaRPr lang="en-US" altLang="ko-KR" sz="1050" b="1" dirty="0" smtClean="0">
              <a:ln w="0" cap="sq" cmpd="sng">
                <a:noFill/>
                <a:round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lvl="0" algn="ctr"/>
            <a:r>
              <a:rPr lang="en-US" altLang="ko-KR" sz="1050" b="1" dirty="0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( server socket )</a:t>
            </a:r>
            <a:endParaRPr lang="ko-KR" altLang="en-US" sz="1050" b="1" dirty="0">
              <a:ln w="0" cap="sq" cmpd="sng">
                <a:noFill/>
                <a:round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479" y="3790003"/>
            <a:ext cx="884993" cy="136815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760" y="3792738"/>
            <a:ext cx="884993" cy="136815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041" y="3790003"/>
            <a:ext cx="884993" cy="136815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322" y="3790003"/>
            <a:ext cx="884993" cy="136815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246650" y="5258057"/>
            <a:ext cx="1534236" cy="22554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en-US" altLang="ko-KR" sz="1050" b="1" dirty="0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&lt;  CLIENT  &gt;</a:t>
            </a:r>
            <a:endParaRPr lang="ko-KR" altLang="en-US" sz="1050" b="1" dirty="0">
              <a:ln w="0" cap="sq" cmpd="sng">
                <a:noFill/>
                <a:round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780886" y="5247732"/>
            <a:ext cx="1534236" cy="22554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en-US" altLang="ko-KR" sz="1050" b="1" dirty="0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&lt;  CLIENT  &gt;</a:t>
            </a:r>
            <a:endParaRPr lang="ko-KR" altLang="en-US" sz="1050" b="1" dirty="0">
              <a:ln w="0" cap="sq" cmpd="sng">
                <a:noFill/>
                <a:round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48840" y="5255946"/>
            <a:ext cx="1534236" cy="22554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en-US" altLang="ko-KR" sz="1050" b="1" dirty="0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&lt;  CLIENT  &gt;</a:t>
            </a:r>
            <a:endParaRPr lang="ko-KR" altLang="en-US" sz="1050" b="1" dirty="0">
              <a:ln w="0" cap="sq" cmpd="sng">
                <a:noFill/>
                <a:round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93231" y="5247732"/>
            <a:ext cx="1534236" cy="22554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en-US" altLang="ko-KR" sz="1050" b="1" dirty="0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&lt;  CLIENT  &gt;</a:t>
            </a:r>
            <a:endParaRPr lang="ko-KR" altLang="en-US" sz="1050" b="1" dirty="0">
              <a:ln w="0" cap="sq" cmpd="sng">
                <a:noFill/>
                <a:round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039283" y="3003061"/>
            <a:ext cx="1334879" cy="36523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ClientHandler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8" name="구부러진 연결선 27"/>
          <p:cNvCxnSpPr>
            <a:stCxn id="6" idx="2"/>
            <a:endCxn id="7" idx="0"/>
          </p:cNvCxnSpPr>
          <p:nvPr/>
        </p:nvCxnSpPr>
        <p:spPr>
          <a:xfrm rot="5400000">
            <a:off x="2726188" y="1612012"/>
            <a:ext cx="371584" cy="241051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구부러진 연결선 32"/>
          <p:cNvCxnSpPr>
            <a:stCxn id="6" idx="2"/>
            <a:endCxn id="38" idx="0"/>
          </p:cNvCxnSpPr>
          <p:nvPr/>
        </p:nvCxnSpPr>
        <p:spPr>
          <a:xfrm rot="5400000">
            <a:off x="3476557" y="2362379"/>
            <a:ext cx="371583" cy="9097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5613875" y="3003062"/>
            <a:ext cx="1298611" cy="36523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ClientHandler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4117237" y="3003063"/>
            <a:ext cx="1341572" cy="36523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ClientHandler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536670" y="3003060"/>
            <a:ext cx="1341575" cy="36523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ClientHandler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42" name="구부러진 연결선 41"/>
          <p:cNvCxnSpPr>
            <a:stCxn id="6" idx="2"/>
            <a:endCxn id="37" idx="0"/>
          </p:cNvCxnSpPr>
          <p:nvPr/>
        </p:nvCxnSpPr>
        <p:spPr>
          <a:xfrm rot="16200000" flipH="1">
            <a:off x="4266837" y="2481877"/>
            <a:ext cx="371586" cy="67078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구부러진 연결선 44"/>
          <p:cNvCxnSpPr>
            <a:stCxn id="6" idx="2"/>
            <a:endCxn id="36" idx="0"/>
          </p:cNvCxnSpPr>
          <p:nvPr/>
        </p:nvCxnSpPr>
        <p:spPr>
          <a:xfrm rot="16200000" flipH="1">
            <a:off x="5004417" y="1744297"/>
            <a:ext cx="371585" cy="214594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구부러진 연결선 53"/>
          <p:cNvCxnSpPr>
            <a:stCxn id="7" idx="2"/>
            <a:endCxn id="16" idx="0"/>
          </p:cNvCxnSpPr>
          <p:nvPr/>
        </p:nvCxnSpPr>
        <p:spPr>
          <a:xfrm rot="16200000" flipH="1">
            <a:off x="1497918" y="3577101"/>
            <a:ext cx="421707" cy="4096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구부러진 연결선 54"/>
          <p:cNvCxnSpPr>
            <a:stCxn id="38" idx="2"/>
            <a:endCxn id="15" idx="0"/>
          </p:cNvCxnSpPr>
          <p:nvPr/>
        </p:nvCxnSpPr>
        <p:spPr>
          <a:xfrm rot="16200000" flipH="1">
            <a:off x="2999144" y="3576609"/>
            <a:ext cx="421708" cy="5080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구부러진 연결선 57"/>
          <p:cNvCxnSpPr/>
          <p:nvPr/>
        </p:nvCxnSpPr>
        <p:spPr>
          <a:xfrm rot="16200000" flipH="1">
            <a:off x="4503405" y="3579149"/>
            <a:ext cx="421705" cy="1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구부러진 연결선 58"/>
          <p:cNvCxnSpPr/>
          <p:nvPr/>
        </p:nvCxnSpPr>
        <p:spPr>
          <a:xfrm rot="16200000" flipH="1">
            <a:off x="6005125" y="3579149"/>
            <a:ext cx="421705" cy="1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그림 5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995" y="974052"/>
            <a:ext cx="884993" cy="1368152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6523655" y="2477636"/>
            <a:ext cx="2039820" cy="20744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square" lIns="108000" rIns="108000" rtlCol="0" anchor="ctr">
            <a:noAutofit/>
          </a:bodyPr>
          <a:lstStyle/>
          <a:p>
            <a:pPr lvl="0" algn="ctr"/>
            <a:r>
              <a:rPr lang="en-US" altLang="ko-KR" sz="1050" b="1" dirty="0" err="1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ServerManagerClass</a:t>
            </a:r>
            <a:r>
              <a:rPr lang="en-US" altLang="ko-KR" sz="1050" b="1" dirty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endParaRPr lang="en-US" altLang="ko-KR" sz="1050" b="1" dirty="0" smtClean="0">
              <a:ln w="0" cap="sq" cmpd="sng">
                <a:noFill/>
                <a:round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lvl="0" algn="ctr"/>
            <a:r>
              <a:rPr lang="en-US" altLang="ko-KR" sz="1050" b="1" dirty="0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( </a:t>
            </a:r>
            <a:r>
              <a:rPr lang="ko-KR" altLang="en-US" sz="1050" b="1" dirty="0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서버 리소스 관리 및 리소스 제어 </a:t>
            </a:r>
            <a:r>
              <a:rPr lang="en-US" altLang="ko-KR" sz="1050" b="1" dirty="0" smtClean="0">
                <a:ln w="0" cap="sq" cmpd="sng">
                  <a:noFill/>
                  <a:round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)</a:t>
            </a:r>
            <a:endParaRPr lang="ko-KR" altLang="en-US" sz="1050" b="1" dirty="0">
              <a:ln w="0" cap="sq" cmpd="sng">
                <a:noFill/>
                <a:round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cxnSp>
        <p:nvCxnSpPr>
          <p:cNvPr id="91" name="구부러진 연결선 90"/>
          <p:cNvCxnSpPr>
            <a:endCxn id="36" idx="3"/>
          </p:cNvCxnSpPr>
          <p:nvPr/>
        </p:nvCxnSpPr>
        <p:spPr>
          <a:xfrm rot="10800000" flipV="1">
            <a:off x="6912487" y="2809656"/>
            <a:ext cx="631087" cy="376024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77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21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네트워크기능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– Client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모델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(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네트워크 관련 기능 캡슐화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)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375921" y="1735661"/>
            <a:ext cx="2035839" cy="2417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Client </a:t>
            </a:r>
            <a:r>
              <a:rPr lang="ko-KR" altLang="en-US" dirty="0" smtClean="0"/>
              <a:t>게임 기능 </a:t>
            </a:r>
            <a:endParaRPr lang="ko-KR" altLang="en-US" dirty="0"/>
          </a:p>
        </p:txBody>
      </p:sp>
      <p:sp>
        <p:nvSpPr>
          <p:cNvPr id="32" name="구름 31"/>
          <p:cNvSpPr/>
          <p:nvPr/>
        </p:nvSpPr>
        <p:spPr>
          <a:xfrm>
            <a:off x="3787695" y="1417340"/>
            <a:ext cx="2822830" cy="2994047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/>
              <a:t>NetworkMethod</a:t>
            </a:r>
            <a:endParaRPr lang="en-US" altLang="ko-KR" sz="1400" dirty="0" smtClean="0"/>
          </a:p>
          <a:p>
            <a:pPr algn="ctr"/>
            <a:r>
              <a:rPr lang="en-US" altLang="ko-KR" sz="1400" dirty="0" smtClean="0"/>
              <a:t>Class </a:t>
            </a:r>
          </a:p>
          <a:p>
            <a:pPr algn="ctr"/>
            <a:r>
              <a:rPr lang="en-US" altLang="ko-KR" sz="1400" dirty="0" smtClean="0"/>
              <a:t>(</a:t>
            </a:r>
            <a:r>
              <a:rPr lang="ko-KR" altLang="en-US" sz="1400" dirty="0" smtClean="0"/>
              <a:t>네트워크 관련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 기능 캡슐화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cxnSp>
        <p:nvCxnSpPr>
          <p:cNvPr id="35" name="직선 화살표 연결선 34"/>
          <p:cNvCxnSpPr/>
          <p:nvPr/>
        </p:nvCxnSpPr>
        <p:spPr>
          <a:xfrm flipH="1">
            <a:off x="2411760" y="3649588"/>
            <a:ext cx="16561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663788" y="1735661"/>
            <a:ext cx="1368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서버의 기능 요청</a:t>
            </a:r>
            <a:endParaRPr lang="ko-KR" alt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2915816" y="3319836"/>
            <a:ext cx="864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결과 반환</a:t>
            </a:r>
            <a:endParaRPr lang="ko-KR" altLang="en-US" sz="1200" dirty="0"/>
          </a:p>
        </p:txBody>
      </p:sp>
      <p:sp>
        <p:nvSpPr>
          <p:cNvPr id="41" name="타원 40"/>
          <p:cNvSpPr/>
          <p:nvPr/>
        </p:nvSpPr>
        <p:spPr>
          <a:xfrm>
            <a:off x="7394830" y="829474"/>
            <a:ext cx="1677492" cy="15344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Server</a:t>
            </a:r>
            <a:endParaRPr lang="ko-KR" altLang="en-US" dirty="0"/>
          </a:p>
        </p:txBody>
      </p:sp>
      <p:cxnSp>
        <p:nvCxnSpPr>
          <p:cNvPr id="43" name="직선 화살표 연결선 42"/>
          <p:cNvCxnSpPr>
            <a:stCxn id="32" idx="0"/>
            <a:endCxn id="41" idx="3"/>
          </p:cNvCxnSpPr>
          <p:nvPr/>
        </p:nvCxnSpPr>
        <p:spPr>
          <a:xfrm flipV="1">
            <a:off x="6608173" y="2139194"/>
            <a:ext cx="1032320" cy="7751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7092280" y="2534351"/>
            <a:ext cx="1141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네트워크 </a:t>
            </a:r>
            <a:endParaRPr lang="en-US" altLang="ko-KR" sz="1200" dirty="0" smtClean="0"/>
          </a:p>
          <a:p>
            <a:r>
              <a:rPr lang="ko-KR" altLang="en-US" sz="1200" dirty="0" smtClean="0"/>
              <a:t>기능 수행</a:t>
            </a:r>
            <a:endParaRPr lang="ko-KR" altLang="en-US" sz="1200" dirty="0"/>
          </a:p>
        </p:txBody>
      </p:sp>
      <p:cxnSp>
        <p:nvCxnSpPr>
          <p:cNvPr id="34" name="직선 화살표 연결선 33"/>
          <p:cNvCxnSpPr/>
          <p:nvPr/>
        </p:nvCxnSpPr>
        <p:spPr>
          <a:xfrm>
            <a:off x="2411760" y="2065412"/>
            <a:ext cx="18722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695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22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네트워크기능 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– </a:t>
            </a:r>
            <a:r>
              <a:rPr lang="en-US" altLang="ko-KR" sz="13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NetworkInterface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을 통해 네트워크 기능의 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interface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확립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727684" y="1395854"/>
            <a:ext cx="1584176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Network</a:t>
            </a:r>
          </a:p>
          <a:p>
            <a:pPr algn="ctr"/>
            <a:r>
              <a:rPr lang="en-US" altLang="ko-KR" dirty="0" smtClean="0"/>
              <a:t>Interface</a:t>
            </a:r>
            <a:endParaRPr lang="ko-KR" altLang="en-US" dirty="0"/>
          </a:p>
        </p:txBody>
      </p:sp>
      <p:sp>
        <p:nvSpPr>
          <p:cNvPr id="30" name="빗면 29"/>
          <p:cNvSpPr/>
          <p:nvPr/>
        </p:nvSpPr>
        <p:spPr>
          <a:xfrm>
            <a:off x="5292080" y="1273324"/>
            <a:ext cx="2088232" cy="1944216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Network</a:t>
            </a:r>
          </a:p>
          <a:p>
            <a:pPr algn="ctr"/>
            <a:r>
              <a:rPr lang="en-US" altLang="ko-KR" dirty="0" smtClean="0"/>
              <a:t>Method</a:t>
            </a:r>
          </a:p>
          <a:p>
            <a:pPr algn="ctr"/>
            <a:r>
              <a:rPr lang="en-US" altLang="ko-KR" dirty="0" smtClean="0"/>
              <a:t>Class</a:t>
            </a:r>
            <a:endParaRPr lang="ko-KR" altLang="en-US" dirty="0"/>
          </a:p>
        </p:txBody>
      </p:sp>
      <p:cxnSp>
        <p:nvCxnSpPr>
          <p:cNvPr id="31" name="직선 화살표 연결선 30"/>
          <p:cNvCxnSpPr>
            <a:endCxn id="30" idx="4"/>
          </p:cNvCxnSpPr>
          <p:nvPr/>
        </p:nvCxnSpPr>
        <p:spPr>
          <a:xfrm>
            <a:off x="3131840" y="2245432"/>
            <a:ext cx="21602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491880" y="1921396"/>
            <a:ext cx="1296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implements</a:t>
            </a:r>
            <a:endParaRPr lang="ko-KR" altLang="en-US" sz="1600" dirty="0"/>
          </a:p>
        </p:txBody>
      </p:sp>
      <p:sp>
        <p:nvSpPr>
          <p:cNvPr id="34" name="TextBox 33"/>
          <p:cNvSpPr txBox="1"/>
          <p:nvPr/>
        </p:nvSpPr>
        <p:spPr>
          <a:xfrm>
            <a:off x="1223628" y="3794382"/>
            <a:ext cx="81369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 smtClean="0"/>
              <a:t>NetworkInterface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에 네트워크 관련 기능을 정의해놓았다</a:t>
            </a:r>
            <a:r>
              <a:rPr lang="en-US" altLang="ko-KR" sz="1600" dirty="0" smtClean="0"/>
              <a:t>.</a:t>
            </a:r>
            <a:endParaRPr lang="en-US" altLang="ko-KR" sz="1600" dirty="0"/>
          </a:p>
          <a:p>
            <a:r>
              <a:rPr lang="en-US" altLang="ko-KR" sz="1600" dirty="0" smtClean="0"/>
              <a:t>2</a:t>
            </a:r>
            <a:r>
              <a:rPr lang="ko-KR" altLang="en-US" sz="1600" dirty="0" smtClean="0"/>
              <a:t>명은 </a:t>
            </a:r>
            <a:r>
              <a:rPr lang="en-US" altLang="ko-KR" sz="1600" dirty="0" err="1" smtClean="0"/>
              <a:t>NetworkInterface</a:t>
            </a:r>
            <a:r>
              <a:rPr lang="ko-KR" altLang="en-US" sz="1600" dirty="0" smtClean="0"/>
              <a:t>를 사용하여 클라이언트의 게임과 </a:t>
            </a:r>
            <a:r>
              <a:rPr lang="en-US" altLang="ko-KR" sz="1600" dirty="0" smtClean="0"/>
              <a:t>UI</a:t>
            </a:r>
            <a:r>
              <a:rPr lang="ko-KR" altLang="en-US" sz="1600" dirty="0" smtClean="0"/>
              <a:t>을 구현하고</a:t>
            </a:r>
            <a:r>
              <a:rPr lang="en-US" altLang="ko-KR" sz="1600" dirty="0" smtClean="0"/>
              <a:t>, </a:t>
            </a:r>
          </a:p>
          <a:p>
            <a:r>
              <a:rPr lang="en-US" altLang="ko-KR" sz="1600" dirty="0" smtClean="0"/>
              <a:t>1</a:t>
            </a:r>
            <a:r>
              <a:rPr lang="ko-KR" altLang="en-US" sz="1600" dirty="0" smtClean="0"/>
              <a:t>명은 </a:t>
            </a:r>
            <a:r>
              <a:rPr lang="en-US" altLang="ko-KR" sz="1600" dirty="0" err="1" smtClean="0"/>
              <a:t>NetworkInterface</a:t>
            </a:r>
            <a:r>
              <a:rPr lang="ko-KR" altLang="en-US" sz="1600" dirty="0" smtClean="0"/>
              <a:t>의 구현체인 </a:t>
            </a:r>
            <a:r>
              <a:rPr lang="en-US" altLang="ko-KR" sz="1600" dirty="0" err="1" smtClean="0"/>
              <a:t>NetworkMethod</a:t>
            </a:r>
            <a:r>
              <a:rPr lang="en-US" altLang="ko-KR" sz="1600" dirty="0" smtClean="0"/>
              <a:t> class</a:t>
            </a:r>
            <a:r>
              <a:rPr lang="ko-KR" altLang="en-US" sz="1600" dirty="0" smtClean="0"/>
              <a:t>를 개발하고</a:t>
            </a:r>
            <a:r>
              <a:rPr lang="en-US" altLang="ko-KR" sz="1600" dirty="0" smtClean="0"/>
              <a:t>, </a:t>
            </a:r>
          </a:p>
          <a:p>
            <a:r>
              <a:rPr lang="en-US" altLang="ko-KR" sz="1600" dirty="0" smtClean="0"/>
              <a:t>1</a:t>
            </a:r>
            <a:r>
              <a:rPr lang="ko-KR" altLang="en-US" sz="1600" dirty="0" smtClean="0"/>
              <a:t>명은 </a:t>
            </a:r>
            <a:r>
              <a:rPr lang="en-US" altLang="ko-KR" sz="1600" dirty="0" smtClean="0"/>
              <a:t>Server </a:t>
            </a:r>
            <a:r>
              <a:rPr lang="ko-KR" altLang="en-US" sz="1600" dirty="0" smtClean="0"/>
              <a:t>파트를 구현하도록 일을 나누어 협업을 할 수 있었다</a:t>
            </a:r>
            <a:r>
              <a:rPr lang="en-US" altLang="ko-KR" sz="16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5735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15444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en-US" altLang="ko-KR" sz="1400" dirty="0" smtClean="0">
                <a:solidFill>
                  <a:schemeClr val="bg1"/>
                </a:solidFill>
              </a:rPr>
              <a:t>Q&amp;A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23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en-US" altLang="ko-KR" sz="1300" dirty="0" smtClean="0">
                <a:solidFill>
                  <a:srgbClr val="3899DE"/>
                </a:solidFill>
                <a:latin typeface="+mn-ea"/>
              </a:rPr>
              <a:t>Q&amp;A</a:t>
            </a:r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4 SCORE BINGO Q&amp;A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60500" y="2837871"/>
            <a:ext cx="5991820" cy="276999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en-US" altLang="ko-KR" dirty="0" smtClean="0"/>
              <a:t>&lt; QUESTION ?&gt;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156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프로젝트 개요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3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개요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목표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,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일정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,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기여도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36949" y="1630561"/>
            <a:ext cx="3570955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en-US" altLang="ko-KR" sz="1600" spc="-150" dirty="0" smtClean="0">
                <a:latin typeface="+mj-ea"/>
              </a:rPr>
              <a:t>:   4 SCORE BINGO </a:t>
            </a:r>
            <a:r>
              <a:rPr lang="ko-KR" altLang="en-US" sz="1600" spc="-150" dirty="0" smtClean="0">
                <a:latin typeface="+mj-ea"/>
              </a:rPr>
              <a:t>의 </a:t>
            </a:r>
            <a:r>
              <a:rPr lang="en-US" altLang="ko-KR" sz="1600" spc="-150" dirty="0" smtClean="0">
                <a:latin typeface="+mj-ea"/>
              </a:rPr>
              <a:t>ONLINE </a:t>
            </a:r>
            <a:r>
              <a:rPr lang="ko-KR" altLang="en-US" sz="1600" spc="-150" dirty="0" smtClean="0">
                <a:latin typeface="+mj-ea"/>
              </a:rPr>
              <a:t>버전 구현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13586" y="1292102"/>
            <a:ext cx="1516503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latin typeface="+mj-ea"/>
              </a:rPr>
              <a:t>프로젝트 목표 </a:t>
            </a:r>
            <a:endParaRPr lang="en-US" altLang="ko-KR" sz="1600" spc="-150" dirty="0" smtClean="0">
              <a:latin typeface="+mj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5250" y="2065566"/>
            <a:ext cx="1516503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latin typeface="+mj-ea"/>
              </a:rPr>
              <a:t>프로젝트 일정 </a:t>
            </a:r>
            <a:endParaRPr lang="en-US" altLang="ko-KR" sz="1600" spc="-150" dirty="0" smtClean="0">
              <a:latin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13586" y="2194405"/>
            <a:ext cx="6768752" cy="1969770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r>
              <a:rPr lang="en-US" altLang="ko-KR" sz="1600" spc="300" dirty="0" smtClean="0">
                <a:latin typeface="+mj-ea"/>
              </a:rPr>
              <a:t> </a:t>
            </a:r>
          </a:p>
          <a:p>
            <a:r>
              <a:rPr lang="en-US" altLang="ko-KR" sz="1600" spc="300" dirty="0" smtClean="0">
                <a:latin typeface="+mj-ea"/>
              </a:rPr>
              <a:t>- 5/4 		Project Group Organization</a:t>
            </a:r>
            <a:endParaRPr lang="en-US" altLang="ko-KR" sz="1400" spc="300" dirty="0"/>
          </a:p>
          <a:p>
            <a:r>
              <a:rPr lang="en-US" altLang="ko-KR" sz="1600" spc="300" dirty="0" smtClean="0">
                <a:latin typeface="+mj-ea"/>
              </a:rPr>
              <a:t>- 5/13 </a:t>
            </a:r>
            <a:r>
              <a:rPr lang="en-US" altLang="ko-KR" sz="1600" spc="300" dirty="0">
                <a:latin typeface="+mj-ea"/>
              </a:rPr>
              <a:t>	</a:t>
            </a:r>
            <a:r>
              <a:rPr lang="en-US" altLang="ko-KR" sz="1600" spc="300" dirty="0" smtClean="0">
                <a:latin typeface="+mj-ea"/>
              </a:rPr>
              <a:t>Project assignment #1</a:t>
            </a:r>
          </a:p>
          <a:p>
            <a:pPr marL="285750" indent="-285750">
              <a:buFontTx/>
              <a:buChar char="-"/>
            </a:pPr>
            <a:r>
              <a:rPr lang="en-US" altLang="ko-KR" sz="1600" spc="300" dirty="0" smtClean="0">
                <a:latin typeface="+mj-ea"/>
              </a:rPr>
              <a:t>5/14~5/26	</a:t>
            </a:r>
            <a:r>
              <a:rPr lang="ko-KR" altLang="en-US" sz="1600" spc="300" dirty="0" smtClean="0">
                <a:latin typeface="+mj-ea"/>
              </a:rPr>
              <a:t>프로젝트 및  프로토콜 설계 및 역할 분담</a:t>
            </a:r>
            <a:endParaRPr lang="en-US" altLang="ko-KR" sz="1600" spc="300" dirty="0" smtClean="0">
              <a:latin typeface="+mj-ea"/>
            </a:endParaRPr>
          </a:p>
          <a:p>
            <a:pPr marL="285750" indent="-285750">
              <a:buFontTx/>
              <a:buChar char="-"/>
            </a:pPr>
            <a:r>
              <a:rPr lang="en-US" altLang="ko-KR" sz="1600" spc="300" dirty="0" smtClean="0">
                <a:latin typeface="+mj-ea"/>
              </a:rPr>
              <a:t>5/27~6/14 	</a:t>
            </a:r>
            <a:r>
              <a:rPr lang="ko-KR" altLang="en-US" sz="1600" spc="300" dirty="0" smtClean="0">
                <a:latin typeface="+mj-ea"/>
              </a:rPr>
              <a:t>각자 맡은 부분 구현</a:t>
            </a:r>
            <a:endParaRPr lang="en-US" altLang="ko-KR" sz="1600" spc="300" dirty="0">
              <a:latin typeface="+mj-ea"/>
            </a:endParaRPr>
          </a:p>
          <a:p>
            <a:pPr marL="285750" indent="-285750">
              <a:buFontTx/>
              <a:buChar char="-"/>
            </a:pPr>
            <a:r>
              <a:rPr lang="en-US" altLang="ko-KR" sz="1600" spc="300" dirty="0" smtClean="0">
                <a:latin typeface="+mj-ea"/>
              </a:rPr>
              <a:t>6/15~6/19 	Exam</a:t>
            </a:r>
          </a:p>
          <a:p>
            <a:pPr marL="285750" indent="-285750">
              <a:buFontTx/>
              <a:buChar char="-"/>
            </a:pPr>
            <a:r>
              <a:rPr lang="en-US" altLang="ko-KR" sz="1600" spc="300" dirty="0" smtClean="0">
                <a:latin typeface="+mj-ea"/>
              </a:rPr>
              <a:t>6/20~6/22	Project </a:t>
            </a:r>
            <a:r>
              <a:rPr lang="ko-KR" altLang="en-US" sz="1600" spc="300" dirty="0" smtClean="0">
                <a:latin typeface="+mj-ea"/>
              </a:rPr>
              <a:t>병합 및 테스트</a:t>
            </a:r>
            <a:endParaRPr lang="en-US" altLang="ko-KR" sz="1600" spc="300" dirty="0" smtClean="0">
              <a:latin typeface="+mj-ea"/>
            </a:endParaRPr>
          </a:p>
          <a:p>
            <a:r>
              <a:rPr lang="en-US" altLang="ko-KR" sz="1600" spc="300" dirty="0" smtClean="0">
                <a:latin typeface="+mj-ea"/>
              </a:rPr>
              <a:t>- 6/22 Project Presentation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251520" y="4260722"/>
            <a:ext cx="1516503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latin typeface="+mj-ea"/>
              </a:rPr>
              <a:t>프로젝트 기여도 </a:t>
            </a:r>
            <a:endParaRPr lang="en-US" altLang="ko-KR" sz="1600" spc="-150" dirty="0" smtClean="0">
              <a:latin typeface="+mj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51520" y="4637265"/>
            <a:ext cx="3354931" cy="492443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r>
              <a:rPr lang="ko-KR" altLang="en-US" sz="1600" spc="-150" dirty="0" smtClean="0">
                <a:latin typeface="+mj-ea"/>
              </a:rPr>
              <a:t>신상규</a:t>
            </a:r>
            <a:r>
              <a:rPr lang="en-US" altLang="ko-KR" sz="1600" spc="-150" dirty="0" smtClean="0">
                <a:latin typeface="+mj-ea"/>
              </a:rPr>
              <a:t>,  </a:t>
            </a:r>
            <a:r>
              <a:rPr lang="ko-KR" altLang="en-US" sz="1600" spc="-150" dirty="0" smtClean="0">
                <a:latin typeface="+mj-ea"/>
              </a:rPr>
              <a:t>정윤석  </a:t>
            </a:r>
            <a:r>
              <a:rPr lang="en-US" altLang="ko-KR" sz="1600" spc="-150" dirty="0" smtClean="0">
                <a:latin typeface="+mj-ea"/>
              </a:rPr>
              <a:t>-&gt;  </a:t>
            </a:r>
            <a:r>
              <a:rPr lang="ko-KR" altLang="en-US" sz="1600" spc="-150" dirty="0" smtClean="0">
                <a:latin typeface="+mj-ea"/>
              </a:rPr>
              <a:t>게임 클라이언트</a:t>
            </a:r>
            <a:endParaRPr lang="en-US" altLang="ko-KR" sz="1600" spc="-150" dirty="0" smtClean="0">
              <a:latin typeface="+mj-ea"/>
            </a:endParaRPr>
          </a:p>
          <a:p>
            <a:r>
              <a:rPr lang="ko-KR" altLang="en-US" sz="1600" spc="-150" dirty="0" smtClean="0">
                <a:latin typeface="+mj-ea"/>
              </a:rPr>
              <a:t>이    건</a:t>
            </a:r>
            <a:r>
              <a:rPr lang="en-US" altLang="ko-KR" sz="1600" spc="-150" dirty="0" smtClean="0">
                <a:latin typeface="+mj-ea"/>
              </a:rPr>
              <a:t>,  </a:t>
            </a:r>
            <a:r>
              <a:rPr lang="ko-KR" altLang="en-US" sz="1600" spc="-150" dirty="0" smtClean="0">
                <a:latin typeface="+mj-ea"/>
              </a:rPr>
              <a:t>권태국  </a:t>
            </a:r>
            <a:r>
              <a:rPr lang="en-US" altLang="ko-KR" sz="1600" spc="-150" dirty="0" smtClean="0">
                <a:latin typeface="+mj-ea"/>
              </a:rPr>
              <a:t>-&gt;  </a:t>
            </a:r>
            <a:r>
              <a:rPr lang="ko-KR" altLang="en-US" sz="1600" spc="-150" dirty="0" smtClean="0">
                <a:latin typeface="+mj-ea"/>
              </a:rPr>
              <a:t>게임 네트워크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2808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29981" y="1755663"/>
            <a:ext cx="9134128" cy="289934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 algn="ctr"/>
            <a:r>
              <a:rPr lang="en-US" altLang="ko-KR" sz="1300" dirty="0" smtClean="0">
                <a:latin typeface="+mn-ea"/>
              </a:rPr>
              <a:t>&lt;                                                                                                          &gt;</a:t>
            </a:r>
            <a:endParaRPr lang="ko-KR" altLang="en-US" sz="1300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게임소개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4</a:t>
            </a:fld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035" y="643023"/>
            <a:ext cx="1454423" cy="247984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algn="ctr"/>
            <a:r>
              <a:rPr lang="en-US" altLang="ko-KR" sz="1400" spc="300" dirty="0" smtClean="0">
                <a:solidFill>
                  <a:schemeClr val="bg1"/>
                </a:solidFill>
                <a:latin typeface="+mn-ea"/>
              </a:rPr>
              <a:t>PPT</a:t>
            </a:r>
            <a:r>
              <a:rPr lang="ko-KR" altLang="en-US" sz="1400" spc="300" dirty="0" smtClean="0">
                <a:solidFill>
                  <a:schemeClr val="bg1"/>
                </a:solidFill>
                <a:latin typeface="+mn-ea"/>
              </a:rPr>
              <a:t>완성하기</a:t>
            </a:r>
            <a:endParaRPr lang="ko-KR" altLang="en-US" sz="1400" spc="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en-US" altLang="ko-KR" sz="1300" dirty="0" smtClean="0">
                <a:solidFill>
                  <a:srgbClr val="3899DE"/>
                </a:solidFill>
                <a:latin typeface="+mn-ea"/>
              </a:rPr>
              <a:t>4 SCORE BINGO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BASIC RULES 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pic>
        <p:nvPicPr>
          <p:cNvPr id="15" name="내용 개체 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284" y="2934614"/>
            <a:ext cx="1560069" cy="167150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71" y="2942717"/>
            <a:ext cx="1560069" cy="1671503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7353" y="3030479"/>
            <a:ext cx="1798904" cy="1798904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3193045"/>
            <a:ext cx="2507254" cy="1097620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 rot="20305996">
            <a:off x="5338446" y="3741497"/>
            <a:ext cx="2392164" cy="707886"/>
          </a:xfrm>
          <a:prstGeom prst="rect">
            <a:avLst/>
          </a:prstGeom>
          <a:noFill/>
          <a:effectLst>
            <a:outerShdw blurRad="304800" algn="ctr" rotWithShape="0">
              <a:schemeClr val="tx1"/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4000" b="1" cap="none" spc="0" dirty="0" smtClean="0">
                <a:ln w="76200">
                  <a:gradFill flip="none" rotWithShape="1">
                    <a:gsLst>
                      <a:gs pos="0">
                        <a:schemeClr val="accent6">
                          <a:lumMod val="67000"/>
                        </a:schemeClr>
                      </a:gs>
                      <a:gs pos="48000">
                        <a:schemeClr val="accent6">
                          <a:lumMod val="97000"/>
                          <a:lumOff val="3000"/>
                        </a:schemeClr>
                      </a:gs>
                      <a:gs pos="100000">
                        <a:schemeClr val="accent6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</a:ln>
                <a:solidFill>
                  <a:srgbClr val="FF0000"/>
                </a:solidFill>
                <a:effectLst>
                  <a:outerShdw blurRad="38100" dist="50800" dir="2700000" algn="tl">
                    <a:srgbClr val="000000">
                      <a:alpha val="41000"/>
                    </a:srgbClr>
                  </a:out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BINGO!</a:t>
            </a:r>
            <a:endParaRPr lang="en-US" altLang="ko-KR" sz="4000" b="1" cap="none" spc="0" dirty="0">
              <a:ln w="76200">
                <a:gradFill flip="none" rotWithShape="1">
                  <a:gsLst>
                    <a:gs pos="0">
                      <a:schemeClr val="accent6">
                        <a:lumMod val="67000"/>
                      </a:schemeClr>
                    </a:gs>
                    <a:gs pos="48000">
                      <a:schemeClr val="accent6">
                        <a:lumMod val="97000"/>
                        <a:lumOff val="3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</a:ln>
              <a:solidFill>
                <a:srgbClr val="FF0000"/>
              </a:solidFill>
              <a:effectLst>
                <a:outerShdw blurRad="38100" dist="50800" dir="2700000" algn="tl">
                  <a:srgbClr val="000000">
                    <a:alpha val="41000"/>
                  </a:srgbClr>
                </a:out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153038" y="4798931"/>
            <a:ext cx="2699772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1400" dirty="0" smtClean="0">
                <a:ln w="0"/>
                <a:latin typeface="+mn-ea"/>
              </a:rPr>
              <a:t>&lt; </a:t>
            </a:r>
            <a:r>
              <a:rPr lang="ko-KR" altLang="en-US" sz="1400" dirty="0" smtClean="0">
                <a:ln w="0"/>
                <a:latin typeface="+mn-ea"/>
              </a:rPr>
              <a:t>다양한 종류의 </a:t>
            </a:r>
            <a:r>
              <a:rPr lang="en-US" altLang="ko-KR" sz="1400" dirty="0" smtClean="0">
                <a:ln w="0"/>
                <a:latin typeface="+mn-ea"/>
              </a:rPr>
              <a:t>4</a:t>
            </a:r>
            <a:r>
              <a:rPr lang="ko-KR" altLang="en-US" sz="1400" dirty="0" smtClean="0">
                <a:ln w="0"/>
                <a:latin typeface="+mn-ea"/>
              </a:rPr>
              <a:t>목 게임 </a:t>
            </a:r>
            <a:r>
              <a:rPr lang="en-US" altLang="ko-KR" sz="1400" dirty="0" smtClean="0">
                <a:ln w="0"/>
                <a:latin typeface="+mn-ea"/>
              </a:rPr>
              <a:t>&gt;</a:t>
            </a:r>
            <a:endParaRPr lang="en-US" altLang="ko-KR" sz="1400" b="0" cap="none" spc="0" dirty="0">
              <a:ln w="0"/>
              <a:solidFill>
                <a:schemeClr val="tx1"/>
              </a:solidFill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1611" y="1788036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 algn="ctr"/>
            <a:r>
              <a:rPr lang="ko-KR" altLang="en-US" sz="1400" dirty="0"/>
              <a:t>가로 </a:t>
            </a:r>
            <a:r>
              <a:rPr lang="en-US" altLang="ko-KR" sz="1400" dirty="0"/>
              <a:t>7</a:t>
            </a:r>
            <a:r>
              <a:rPr lang="ko-KR" altLang="en-US" sz="1400" dirty="0"/>
              <a:t>칸</a:t>
            </a:r>
            <a:r>
              <a:rPr lang="en-US" altLang="ko-KR" sz="1400" dirty="0"/>
              <a:t>, </a:t>
            </a:r>
            <a:r>
              <a:rPr lang="ko-KR" altLang="en-US" sz="1400" dirty="0"/>
              <a:t>세로 </a:t>
            </a:r>
            <a:r>
              <a:rPr lang="en-US" altLang="ko-KR" sz="1400" dirty="0"/>
              <a:t>6</a:t>
            </a:r>
            <a:r>
              <a:rPr lang="ko-KR" altLang="en-US" sz="1400" dirty="0"/>
              <a:t>칸인 </a:t>
            </a:r>
            <a:r>
              <a:rPr lang="ko-KR" altLang="en-US" sz="1400" dirty="0" smtClean="0"/>
              <a:t>직사각형판을 </a:t>
            </a:r>
            <a:r>
              <a:rPr lang="ko-KR" altLang="en-US" sz="1400" dirty="0"/>
              <a:t>위로 세워 </a:t>
            </a:r>
            <a:r>
              <a:rPr lang="ko-KR" altLang="en-US" sz="1400" dirty="0" smtClean="0"/>
              <a:t>말을 </a:t>
            </a:r>
            <a:r>
              <a:rPr lang="ko-KR" altLang="en-US" sz="1400" dirty="0"/>
              <a:t>떨어트려</a:t>
            </a:r>
            <a:r>
              <a:rPr lang="en-US" altLang="ko-KR" sz="1400" dirty="0"/>
              <a:t>, </a:t>
            </a:r>
            <a:endParaRPr lang="en-US" altLang="ko-KR" sz="1400" dirty="0" smtClean="0"/>
          </a:p>
          <a:p>
            <a:pPr lvl="0" algn="ctr"/>
            <a:r>
              <a:rPr lang="ko-KR" altLang="en-US" sz="1400" dirty="0" smtClean="0"/>
              <a:t>교대로 하면서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가로 </a:t>
            </a:r>
            <a:r>
              <a:rPr lang="ko-KR" altLang="en-US" sz="1400" dirty="0"/>
              <a:t>세로 </a:t>
            </a:r>
            <a:r>
              <a:rPr lang="en-US" altLang="ko-KR" sz="1400" b="1" dirty="0"/>
              <a:t>”4”</a:t>
            </a:r>
            <a:r>
              <a:rPr lang="ko-KR" altLang="en-US" sz="1400" dirty="0"/>
              <a:t>개를 만들면 </a:t>
            </a:r>
            <a:r>
              <a:rPr lang="ko-KR" altLang="en-US" sz="1400" dirty="0" smtClean="0"/>
              <a:t>이기는 </a:t>
            </a:r>
            <a:r>
              <a:rPr lang="ko-KR" altLang="en-US" sz="1400" dirty="0"/>
              <a:t>게임이다</a:t>
            </a:r>
            <a:r>
              <a:rPr lang="en-US" altLang="ko-KR" sz="1400" dirty="0"/>
              <a:t>.</a:t>
            </a:r>
            <a:endParaRPr lang="ko-KR" altLang="en-US" sz="1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4656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5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5921" y="2069778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/>
              <a:t>1 </a:t>
            </a:r>
            <a:r>
              <a:rPr lang="ko-KR" altLang="en-US" sz="1400" dirty="0"/>
              <a:t>처음 시작 화면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1) </a:t>
            </a:r>
            <a:r>
              <a:rPr lang="ko-KR" altLang="en-US" sz="1400" dirty="0" smtClean="0"/>
              <a:t>프레임 </a:t>
            </a:r>
            <a:r>
              <a:rPr lang="ko-KR" altLang="en-US" sz="1400" dirty="0"/>
              <a:t>안에 </a:t>
            </a:r>
            <a:r>
              <a:rPr lang="en-US" altLang="ko-KR" sz="1400" dirty="0"/>
              <a:t>Panel </a:t>
            </a:r>
            <a:r>
              <a:rPr lang="ko-KR" altLang="en-US" sz="1400" dirty="0"/>
              <a:t>생성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2) Panel</a:t>
            </a:r>
            <a:r>
              <a:rPr lang="ko-KR" altLang="en-US" sz="1400" dirty="0"/>
              <a:t>에 </a:t>
            </a:r>
            <a:r>
              <a:rPr lang="en-US" altLang="ko-KR" sz="1400" dirty="0"/>
              <a:t>label </a:t>
            </a:r>
            <a:r>
              <a:rPr lang="ko-KR" altLang="en-US" sz="1400" dirty="0"/>
              <a:t>설정</a:t>
            </a:r>
            <a:r>
              <a:rPr lang="en-US" altLang="ko-KR" sz="1400" dirty="0"/>
              <a:t>(4Binggo!)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3) </a:t>
            </a:r>
            <a:r>
              <a:rPr lang="en-US" altLang="ko-KR" sz="1400" dirty="0" err="1" smtClean="0"/>
              <a:t>TextField</a:t>
            </a:r>
            <a:r>
              <a:rPr lang="en-US" altLang="ko-KR" sz="1400" dirty="0" smtClean="0"/>
              <a:t> </a:t>
            </a:r>
            <a:r>
              <a:rPr lang="ko-KR" altLang="en-US" sz="1400" dirty="0"/>
              <a:t>안에 닉네임 </a:t>
            </a:r>
            <a:r>
              <a:rPr lang="ko-KR" altLang="en-US" sz="1400" dirty="0" smtClean="0"/>
              <a:t>입력하고 입장 클릭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4) </a:t>
            </a:r>
            <a:r>
              <a:rPr lang="ko-KR" altLang="en-US" sz="1400" dirty="0" smtClean="0"/>
              <a:t>입장 </a:t>
            </a:r>
            <a:r>
              <a:rPr lang="ko-KR" altLang="en-US" sz="1400" dirty="0" err="1"/>
              <a:t>클릭시</a:t>
            </a:r>
            <a:r>
              <a:rPr lang="ko-KR" altLang="en-US" sz="1400" dirty="0"/>
              <a:t> </a:t>
            </a:r>
            <a:r>
              <a:rPr lang="en-US" altLang="ko-KR" sz="1400" dirty="0" err="1" smtClean="0"/>
              <a:t>getText</a:t>
            </a:r>
            <a:r>
              <a:rPr lang="ko-KR" altLang="en-US" sz="1400" dirty="0" smtClean="0"/>
              <a:t>로 </a:t>
            </a:r>
            <a:r>
              <a:rPr lang="ko-KR" altLang="en-US" sz="1400" dirty="0"/>
              <a:t>닉네임 </a:t>
            </a:r>
            <a:r>
              <a:rPr lang="ko-KR" altLang="en-US" sz="1400" dirty="0" smtClean="0"/>
              <a:t>저장 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5) </a:t>
            </a:r>
            <a:r>
              <a:rPr lang="en-US" altLang="ko-KR" sz="1400" dirty="0" err="1" smtClean="0"/>
              <a:t>CardLayout</a:t>
            </a:r>
            <a:r>
              <a:rPr lang="en-US" altLang="ko-KR" sz="1400" dirty="0" smtClean="0"/>
              <a:t> </a:t>
            </a:r>
            <a:r>
              <a:rPr lang="ko-KR" altLang="en-US" sz="1400" dirty="0"/>
              <a:t>기능으로 다음 </a:t>
            </a:r>
            <a:r>
              <a:rPr lang="en-US" altLang="ko-KR" sz="1400" dirty="0"/>
              <a:t>Panel</a:t>
            </a:r>
            <a:r>
              <a:rPr lang="ko-KR" altLang="en-US" sz="1400" dirty="0"/>
              <a:t>로 이동 </a:t>
            </a:r>
          </a:p>
        </p:txBody>
      </p:sp>
      <p:pic>
        <p:nvPicPr>
          <p:cNvPr id="7" name="내용 개체 틀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1129308"/>
            <a:ext cx="3960200" cy="38080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0619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6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9479" y="2069778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2-1 Lobby 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1) </a:t>
            </a:r>
            <a:r>
              <a:rPr lang="en-US" altLang="ko-KR" sz="1400" dirty="0" err="1" smtClean="0"/>
              <a:t>GridLayout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ROOM </a:t>
            </a:r>
            <a:r>
              <a:rPr lang="ko-KR" altLang="en-US" sz="1400" dirty="0"/>
              <a:t>구현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2) RESET</a:t>
            </a:r>
            <a:r>
              <a:rPr lang="en-US" altLang="ko-KR" sz="1400" dirty="0"/>
              <a:t>: </a:t>
            </a:r>
            <a:r>
              <a:rPr lang="ko-KR" altLang="en-US" sz="1400" dirty="0"/>
              <a:t>로비 정보 </a:t>
            </a:r>
            <a:r>
              <a:rPr lang="ko-KR" altLang="en-US" sz="1400" dirty="0" err="1"/>
              <a:t>리셋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3) MAKE</a:t>
            </a:r>
            <a:r>
              <a:rPr lang="en-US" altLang="ko-KR" sz="1400" dirty="0"/>
              <a:t>: </a:t>
            </a:r>
            <a:r>
              <a:rPr lang="ko-KR" altLang="en-US" sz="1400" dirty="0"/>
              <a:t>새로운 </a:t>
            </a:r>
            <a:r>
              <a:rPr lang="en-US" altLang="ko-KR" sz="1400" dirty="0"/>
              <a:t>room </a:t>
            </a:r>
            <a:r>
              <a:rPr lang="ko-KR" altLang="en-US" sz="1400" dirty="0"/>
              <a:t>만들기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4) User </a:t>
            </a:r>
            <a:r>
              <a:rPr lang="en-US" altLang="ko-KR" sz="1400" dirty="0"/>
              <a:t>number: </a:t>
            </a:r>
            <a:r>
              <a:rPr lang="ko-KR" altLang="en-US" sz="1400" dirty="0"/>
              <a:t>현재 </a:t>
            </a:r>
            <a:r>
              <a:rPr lang="ko-KR" altLang="en-US" sz="1400" dirty="0" err="1"/>
              <a:t>접속자</a:t>
            </a:r>
            <a:r>
              <a:rPr lang="ko-KR" altLang="en-US" sz="1400" dirty="0"/>
              <a:t> 수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5) Room </a:t>
            </a:r>
            <a:r>
              <a:rPr lang="en-US" altLang="ko-KR" sz="1400" dirty="0"/>
              <a:t>number: </a:t>
            </a:r>
            <a:r>
              <a:rPr lang="ko-KR" altLang="en-US" sz="1400" dirty="0"/>
              <a:t>현재 생성된 </a:t>
            </a:r>
            <a:r>
              <a:rPr lang="en-US" altLang="ko-KR" sz="1400" dirty="0"/>
              <a:t>room </a:t>
            </a:r>
            <a:r>
              <a:rPr lang="ko-KR" altLang="en-US" sz="1400" dirty="0"/>
              <a:t>수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</p:txBody>
      </p:sp>
      <p:pic>
        <p:nvPicPr>
          <p:cNvPr id="8" name="내용 개체 틀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12" y="1129308"/>
            <a:ext cx="4320000" cy="38360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612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7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0408" y="2137420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2-2 </a:t>
            </a:r>
            <a:r>
              <a:rPr lang="en-US" altLang="ko-KR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Lobby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들어 갈 수 있는 방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ko-KR" altLang="en-US" sz="1400" dirty="0" err="1">
                <a:solidFill>
                  <a:srgbClr val="0070C0"/>
                </a:solidFill>
              </a:rPr>
              <a:t>파랑색</a:t>
            </a:r>
            <a:endParaRPr lang="en-US" altLang="ko-KR" sz="14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들어 갈 수 없는 방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ko-KR" altLang="en-US" sz="1400" dirty="0">
                <a:solidFill>
                  <a:schemeClr val="accent6"/>
                </a:solidFill>
              </a:rPr>
              <a:t>빨강색</a:t>
            </a:r>
            <a:endParaRPr lang="en-US" altLang="ko-KR" sz="1400" dirty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User number: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Room number: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966772"/>
            <a:ext cx="3743936" cy="37297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6905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8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0408" y="2137420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3 WAIT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MAKE </a:t>
            </a:r>
            <a:r>
              <a:rPr lang="ko-KR" altLang="en-US" sz="1400" dirty="0"/>
              <a:t>버튼을 통해 </a:t>
            </a:r>
            <a:r>
              <a:rPr lang="en-US" altLang="ko-KR" sz="1400" dirty="0"/>
              <a:t>room</a:t>
            </a:r>
            <a:r>
              <a:rPr lang="ko-KR" altLang="en-US" sz="1400" dirty="0"/>
              <a:t>을 생성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dirty="0"/>
              <a:t>그 후 상대방이 입장하기를 기다림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984" y="1129308"/>
            <a:ext cx="3648692" cy="3560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067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5250" y="142359"/>
            <a:ext cx="1365250" cy="246221"/>
          </a:xfrm>
          <a:prstGeom prst="rect">
            <a:avLst/>
          </a:prstGeom>
        </p:spPr>
        <p:txBody>
          <a:bodyPr wrap="square" lIns="36000" tIns="0" rIns="36000" bIns="0">
            <a:spAutoFit/>
          </a:bodyPr>
          <a:lstStyle/>
          <a:p>
            <a:pPr algn="dist"/>
            <a:r>
              <a:rPr lang="ko-KR" altLang="en-US" sz="1600" spc="-150" dirty="0" smtClean="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atin typeface="+mj-ea"/>
              </a:rPr>
              <a:t>구현기능</a:t>
            </a:r>
            <a:endParaRPr lang="ko-KR" altLang="en-US" sz="140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7DFE456D-6E63-4A2C-94BF-E742D4CF930A}" type="slidenum">
              <a:rPr lang="ko-KR" altLang="en-US" smtClean="0"/>
              <a:pPr algn="r"/>
              <a:t>9</a:t>
            </a:fld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40828" y="561451"/>
            <a:ext cx="9170640" cy="257561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 lvl="0"/>
            <a:r>
              <a:rPr lang="ko-KR" altLang="en-US" sz="1300" dirty="0" smtClean="0">
                <a:solidFill>
                  <a:srgbClr val="3899DE"/>
                </a:solidFill>
                <a:latin typeface="+mn-ea"/>
              </a:rPr>
              <a:t>구현기능 </a:t>
            </a:r>
            <a:r>
              <a:rPr lang="en-US" altLang="ko-KR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: </a:t>
            </a:r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게임기능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2252390"/>
            <a:ext cx="6155184" cy="432048"/>
          </a:xfrm>
          <a:prstGeom prst="roundRect">
            <a:avLst>
              <a:gd name="adj" fmla="val 0"/>
            </a:avLst>
          </a:prstGeom>
          <a:noFill/>
        </p:spPr>
        <p:txBody>
          <a:bodyPr wrap="square" lIns="108000" rIns="10800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3-1 GAME </a:t>
            </a:r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dirty="0"/>
              <a:t>상대방 입장 후 화면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READY: game</a:t>
            </a:r>
            <a:r>
              <a:rPr lang="ko-KR" altLang="en-US" sz="1400" dirty="0"/>
              <a:t> 준비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EXIT: Room </a:t>
            </a:r>
            <a:r>
              <a:rPr lang="ko-KR" altLang="en-US" sz="1400" dirty="0"/>
              <a:t>나가기</a:t>
            </a:r>
            <a:endParaRPr lang="en-US" altLang="ko-KR" sz="1400" dirty="0"/>
          </a:p>
        </p:txBody>
      </p:sp>
      <p:pic>
        <p:nvPicPr>
          <p:cNvPr id="7" name="내용 개체 틀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884428"/>
            <a:ext cx="4320000" cy="432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7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류">
  <a:themeElements>
    <a:clrScheme name="기류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사용자 지정 1">
      <a:majorFont>
        <a:latin typeface="KoPub돋움체 Bold"/>
        <a:ea typeface="KoPub돋움체 Bold"/>
        <a:cs typeface=""/>
      </a:majorFont>
      <a:minorFont>
        <a:latin typeface="KoPub돋움체 Light"/>
        <a:ea typeface="KoPub돋움체 Light"/>
        <a:cs typeface=""/>
      </a:minorFont>
    </a:fontScheme>
    <a:fmtScheme name="기류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>
    <a:txDef>
      <a:spPr>
        <a:noFill/>
      </a:spPr>
      <a:bodyPr wrap="square" lIns="108000" rIns="108000" rtlCol="0" anchor="ctr">
        <a:noAutofit/>
      </a:bodyPr>
      <a:lstStyle>
        <a:defPPr>
          <a:defRPr sz="1300" b="1" dirty="0" err="1" smtClean="0">
            <a:solidFill>
              <a:schemeClr val="bg1"/>
            </a:solidFill>
            <a:latin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588</TotalTime>
  <Words>726</Words>
  <Application>Microsoft Office PowerPoint</Application>
  <PresentationFormat>화면 슬라이드 쇼(16:10)</PresentationFormat>
  <Paragraphs>254</Paragraphs>
  <Slides>23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KoPub돋움체 Bold</vt:lpstr>
      <vt:lpstr>Adobe Fan Heiti Std B</vt:lpstr>
      <vt:lpstr>Georgia</vt:lpstr>
      <vt:lpstr>맑은 고딕</vt:lpstr>
      <vt:lpstr>KoPub돋움체 Light</vt:lpstr>
      <vt:lpstr>기류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CoolBlue</dc:title>
  <dc:creator>Adstore.Tistory.com</dc:creator>
  <cp:lastModifiedBy>R912COM</cp:lastModifiedBy>
  <cp:revision>50</cp:revision>
  <dcterms:created xsi:type="dcterms:W3CDTF">2013-06-09T12:01:59Z</dcterms:created>
  <dcterms:modified xsi:type="dcterms:W3CDTF">2015-06-22T12:54:51Z</dcterms:modified>
</cp:coreProperties>
</file>

<file path=docProps/thumbnail.jpeg>
</file>